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adef3f839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adef3f839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adef3f839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adef3f839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adef3f839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adef3f839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adef3f839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adef3f839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adef3f839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adef3f839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adef3f839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adef3f839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adef3f839c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adef3f839c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adef3f839c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adef3f839c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adef3f83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adef3f83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adef3f839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adef3f839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adef3f839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adef3f839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adef3f839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adef3f839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adef3f839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adef3f839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adef3f839c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adef3f839c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adef3f839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adef3f839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adef3f839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adef3f839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22.jpg"/><Relationship Id="rId5"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1.jpg"/><Relationship Id="rId5" Type="http://schemas.openxmlformats.org/officeDocument/2006/relationships/hyperlink" Target="https://staffordmotorspeedway.com/schedu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103909" y="0"/>
            <a:ext cx="9247910" cy="5086351"/>
          </a:xfrm>
          <a:prstGeom prst="rect">
            <a:avLst/>
          </a:prstGeom>
          <a:noFill/>
          <a:ln>
            <a:noFill/>
          </a:ln>
        </p:spPr>
      </p:pic>
      <p:pic>
        <p:nvPicPr>
          <p:cNvPr id="58" name="Google Shape;58;p13"/>
          <p:cNvPicPr preferRelativeResize="0"/>
          <p:nvPr/>
        </p:nvPicPr>
        <p:blipFill rotWithShape="1">
          <a:blip r:embed="rId4">
            <a:alphaModFix/>
          </a:blip>
          <a:srcRect b="6171" l="0" r="0" t="6162"/>
          <a:stretch/>
        </p:blipFill>
        <p:spPr>
          <a:xfrm>
            <a:off x="-101850" y="880850"/>
            <a:ext cx="9247898" cy="4560425"/>
          </a:xfrm>
          <a:prstGeom prst="rect">
            <a:avLst/>
          </a:prstGeom>
          <a:noFill/>
          <a:ln>
            <a:noFill/>
          </a:ln>
        </p:spPr>
      </p:pic>
      <p:sp>
        <p:nvSpPr>
          <p:cNvPr id="59" name="Google Shape;59;p13"/>
          <p:cNvSpPr txBox="1"/>
          <p:nvPr/>
        </p:nvSpPr>
        <p:spPr>
          <a:xfrm>
            <a:off x="4180925" y="132475"/>
            <a:ext cx="48981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FFFFFF"/>
                </a:solidFill>
              </a:rPr>
              <a:t>2023 Driver Marketing Presentation</a:t>
            </a:r>
            <a:endParaRPr b="1" sz="2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22"/>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22"/>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185" name="Google Shape;185;p22"/>
          <p:cNvSpPr txBox="1"/>
          <p:nvPr/>
        </p:nvSpPr>
        <p:spPr>
          <a:xfrm>
            <a:off x="6203600" y="208675"/>
            <a:ext cx="2799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Racing Divisions</a:t>
            </a:r>
            <a:endParaRPr b="1" sz="2200">
              <a:solidFill>
                <a:srgbClr val="FFFFFF"/>
              </a:solidFill>
            </a:endParaRPr>
          </a:p>
        </p:txBody>
      </p:sp>
      <p:sp>
        <p:nvSpPr>
          <p:cNvPr id="186" name="Google Shape;186;p22"/>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87" name="Google Shape;187;p22"/>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
        <p:nvSpPr>
          <p:cNvPr id="188" name="Google Shape;188;p22"/>
          <p:cNvSpPr txBox="1"/>
          <p:nvPr/>
        </p:nvSpPr>
        <p:spPr>
          <a:xfrm>
            <a:off x="3665325" y="1446975"/>
            <a:ext cx="54024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Street Stocks</a:t>
            </a:r>
            <a:r>
              <a:rPr lang="en" sz="1700"/>
              <a:t> - The ultimate grassroots racing division. The Street Stock division is always an exciting mix of young guns and veterans</a:t>
            </a:r>
            <a:endParaRPr/>
          </a:p>
        </p:txBody>
      </p:sp>
      <p:sp>
        <p:nvSpPr>
          <p:cNvPr id="189" name="Google Shape;189;p22"/>
          <p:cNvSpPr txBox="1"/>
          <p:nvPr/>
        </p:nvSpPr>
        <p:spPr>
          <a:xfrm>
            <a:off x="303425" y="3351350"/>
            <a:ext cx="4733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Open Modified</a:t>
            </a:r>
            <a:r>
              <a:rPr lang="en" sz="1600"/>
              <a:t> - These cars run at Stafford 4x per year in special 80 lap “Open” events. These 600 HP beasts are regional with drivers hailing from across the Northeast</a:t>
            </a:r>
            <a:endParaRPr sz="1300"/>
          </a:p>
        </p:txBody>
      </p:sp>
      <p:pic>
        <p:nvPicPr>
          <p:cNvPr id="190" name="Google Shape;190;p22"/>
          <p:cNvPicPr preferRelativeResize="0"/>
          <p:nvPr/>
        </p:nvPicPr>
        <p:blipFill rotWithShape="1">
          <a:blip r:embed="rId4">
            <a:alphaModFix/>
          </a:blip>
          <a:srcRect b="3814" l="0" r="0" t="3814"/>
          <a:stretch/>
        </p:blipFill>
        <p:spPr>
          <a:xfrm>
            <a:off x="-76206" y="1288350"/>
            <a:ext cx="3730980" cy="1938548"/>
          </a:xfrm>
          <a:prstGeom prst="rect">
            <a:avLst/>
          </a:prstGeom>
          <a:noFill/>
          <a:ln>
            <a:noFill/>
          </a:ln>
        </p:spPr>
      </p:pic>
      <p:pic>
        <p:nvPicPr>
          <p:cNvPr id="191" name="Google Shape;191;p22"/>
          <p:cNvPicPr preferRelativeResize="0"/>
          <p:nvPr/>
        </p:nvPicPr>
        <p:blipFill rotWithShape="1">
          <a:blip r:embed="rId5">
            <a:alphaModFix/>
          </a:blip>
          <a:srcRect b="0" l="0" r="0" t="20704"/>
          <a:stretch/>
        </p:blipFill>
        <p:spPr>
          <a:xfrm>
            <a:off x="5120350" y="2495550"/>
            <a:ext cx="3882250" cy="2052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solidFill>
                <a:srgbClr val="000000"/>
              </a:solidFill>
              <a:latin typeface="Impact"/>
              <a:ea typeface="Impact"/>
              <a:cs typeface="Impact"/>
              <a:sym typeface="Impact"/>
            </a:endParaRPr>
          </a:p>
        </p:txBody>
      </p:sp>
      <p:sp>
        <p:nvSpPr>
          <p:cNvPr id="198" name="Google Shape;198;p23"/>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23"/>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00" name="Google Shape;200;p23"/>
          <p:cNvSpPr txBox="1"/>
          <p:nvPr/>
        </p:nvSpPr>
        <p:spPr>
          <a:xfrm>
            <a:off x="6881700" y="208675"/>
            <a:ext cx="2121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The Race Fan</a:t>
            </a:r>
            <a:endParaRPr b="1" sz="2200">
              <a:solidFill>
                <a:srgbClr val="FFFFFF"/>
              </a:solidFill>
            </a:endParaRPr>
          </a:p>
        </p:txBody>
      </p:sp>
      <p:sp>
        <p:nvSpPr>
          <p:cNvPr id="201" name="Google Shape;201;p23"/>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202" name="Google Shape;202;p23"/>
          <p:cNvSpPr txBox="1"/>
          <p:nvPr/>
        </p:nvSpPr>
        <p:spPr>
          <a:xfrm>
            <a:off x="447075" y="1794975"/>
            <a:ext cx="49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3" name="Google Shape;203;p23"/>
          <p:cNvPicPr preferRelativeResize="0"/>
          <p:nvPr/>
        </p:nvPicPr>
        <p:blipFill rotWithShape="1">
          <a:blip r:embed="rId4">
            <a:alphaModFix/>
          </a:blip>
          <a:srcRect b="4159" l="1709" r="1709" t="0"/>
          <a:stretch/>
        </p:blipFill>
        <p:spPr>
          <a:xfrm>
            <a:off x="4391625" y="1219475"/>
            <a:ext cx="4593076" cy="3156376"/>
          </a:xfrm>
          <a:prstGeom prst="rect">
            <a:avLst/>
          </a:prstGeom>
          <a:noFill/>
          <a:ln>
            <a:noFill/>
          </a:ln>
        </p:spPr>
      </p:pic>
      <p:sp>
        <p:nvSpPr>
          <p:cNvPr id="204" name="Google Shape;204;p23"/>
          <p:cNvSpPr txBox="1"/>
          <p:nvPr/>
        </p:nvSpPr>
        <p:spPr>
          <a:xfrm>
            <a:off x="527375" y="4045775"/>
            <a:ext cx="49215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Race Fans: The Most Passionate Fans in Sports</a:t>
            </a:r>
            <a:endParaRPr b="1" i="1" sz="1600">
              <a:solidFill>
                <a:srgbClr val="FFFFFF"/>
              </a:solidFill>
            </a:endParaRPr>
          </a:p>
        </p:txBody>
      </p:sp>
      <p:sp>
        <p:nvSpPr>
          <p:cNvPr id="205" name="Google Shape;205;p23"/>
          <p:cNvSpPr/>
          <p:nvPr/>
        </p:nvSpPr>
        <p:spPr>
          <a:xfrm>
            <a:off x="53325" y="1361125"/>
            <a:ext cx="2486700" cy="1092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nvSpPr>
        <p:spPr>
          <a:xfrm>
            <a:off x="261525" y="1850550"/>
            <a:ext cx="1699200" cy="4926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FFFF"/>
                </a:solidFill>
                <a:latin typeface="Roboto"/>
                <a:ea typeface="Roboto"/>
                <a:cs typeface="Roboto"/>
                <a:sym typeface="Roboto"/>
              </a:rPr>
              <a:t>Very Likely - 57.8%</a:t>
            </a:r>
            <a:endParaRPr b="1" sz="1000">
              <a:solidFill>
                <a:srgbClr val="FFFFFF"/>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latin typeface="Roboto"/>
                <a:ea typeface="Roboto"/>
                <a:cs typeface="Roboto"/>
                <a:sym typeface="Roboto"/>
              </a:rPr>
              <a:t>Somewhat Likely - 30.8%</a:t>
            </a:r>
            <a:endParaRPr b="1" sz="1000">
              <a:solidFill>
                <a:srgbClr val="FFFFFF"/>
              </a:solidFill>
              <a:latin typeface="Roboto"/>
              <a:ea typeface="Roboto"/>
              <a:cs typeface="Roboto"/>
              <a:sym typeface="Roboto"/>
            </a:endParaRPr>
          </a:p>
        </p:txBody>
      </p:sp>
      <p:sp>
        <p:nvSpPr>
          <p:cNvPr id="207" name="Google Shape;207;p23"/>
          <p:cNvSpPr txBox="1"/>
          <p:nvPr/>
        </p:nvSpPr>
        <p:spPr>
          <a:xfrm>
            <a:off x="20625" y="1387463"/>
            <a:ext cx="2552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en" sz="1000">
                <a:latin typeface="Roboto"/>
                <a:ea typeface="Roboto"/>
                <a:cs typeface="Roboto"/>
                <a:sym typeface="Roboto"/>
              </a:rPr>
              <a:t>How likely are you to choose a brand that supports short track racing over another?</a:t>
            </a:r>
            <a:endParaRPr/>
          </a:p>
        </p:txBody>
      </p:sp>
      <p:sp>
        <p:nvSpPr>
          <p:cNvPr id="208" name="Google Shape;208;p23"/>
          <p:cNvSpPr txBox="1"/>
          <p:nvPr/>
        </p:nvSpPr>
        <p:spPr>
          <a:xfrm>
            <a:off x="53325" y="1089125"/>
            <a:ext cx="2486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t>2021 Stafford Fan Survey Results</a:t>
            </a:r>
            <a:endParaRPr i="1" sz="1100"/>
          </a:p>
        </p:txBody>
      </p:sp>
      <p:sp>
        <p:nvSpPr>
          <p:cNvPr id="209" name="Google Shape;209;p23"/>
          <p:cNvSpPr/>
          <p:nvPr/>
        </p:nvSpPr>
        <p:spPr>
          <a:xfrm>
            <a:off x="76200" y="2579325"/>
            <a:ext cx="2486700" cy="12303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nvSpPr>
        <p:spPr>
          <a:xfrm>
            <a:off x="91425" y="2574350"/>
            <a:ext cx="2410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Roboto"/>
                <a:ea typeface="Roboto"/>
                <a:cs typeface="Roboto"/>
                <a:sym typeface="Roboto"/>
              </a:rPr>
              <a:t>Approx how many Stafford Speedway events do you attend per season?</a:t>
            </a:r>
            <a:endParaRPr b="1"/>
          </a:p>
        </p:txBody>
      </p:sp>
      <p:sp>
        <p:nvSpPr>
          <p:cNvPr id="211" name="Google Shape;211;p23"/>
          <p:cNvSpPr txBox="1"/>
          <p:nvPr/>
        </p:nvSpPr>
        <p:spPr>
          <a:xfrm>
            <a:off x="337725" y="3022850"/>
            <a:ext cx="1539000" cy="6465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FFFF"/>
                </a:solidFill>
                <a:latin typeface="Roboto"/>
                <a:ea typeface="Roboto"/>
                <a:cs typeface="Roboto"/>
                <a:sym typeface="Roboto"/>
              </a:rPr>
              <a:t>More than 10 - 41.4%</a:t>
            </a:r>
            <a:endParaRPr b="1" sz="1000">
              <a:solidFill>
                <a:srgbClr val="FFFFFF"/>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latin typeface="Roboto"/>
                <a:ea typeface="Roboto"/>
                <a:cs typeface="Roboto"/>
                <a:sym typeface="Roboto"/>
              </a:rPr>
              <a:t>2 to 5 - 29.23%</a:t>
            </a:r>
            <a:endParaRPr b="1" sz="1000">
              <a:solidFill>
                <a:srgbClr val="FFFFFF"/>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latin typeface="Roboto"/>
                <a:ea typeface="Roboto"/>
                <a:cs typeface="Roboto"/>
                <a:sym typeface="Roboto"/>
              </a:rPr>
              <a:t>6 to 10 - 21.1%</a:t>
            </a:r>
            <a:endParaRPr b="1" sz="1000">
              <a:solidFill>
                <a:srgbClr val="FFFFFF"/>
              </a:solidFill>
              <a:latin typeface="Roboto"/>
              <a:ea typeface="Roboto"/>
              <a:cs typeface="Roboto"/>
              <a:sym typeface="Roboto"/>
            </a:endParaRPr>
          </a:p>
        </p:txBody>
      </p:sp>
      <p:sp>
        <p:nvSpPr>
          <p:cNvPr id="212" name="Google Shape;212;p23"/>
          <p:cNvSpPr txBox="1"/>
          <p:nvPr/>
        </p:nvSpPr>
        <p:spPr>
          <a:xfrm>
            <a:off x="2740475" y="1904875"/>
            <a:ext cx="1699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Impact"/>
                <a:ea typeface="Impact"/>
                <a:cs typeface="Impact"/>
                <a:sym typeface="Impact"/>
              </a:rPr>
              <a:t>Brand Loyalty</a:t>
            </a:r>
            <a:endParaRPr sz="2000">
              <a:latin typeface="Impact"/>
              <a:ea typeface="Impact"/>
              <a:cs typeface="Impact"/>
              <a:sym typeface="Impact"/>
            </a:endParaRPr>
          </a:p>
        </p:txBody>
      </p:sp>
      <p:sp>
        <p:nvSpPr>
          <p:cNvPr id="213" name="Google Shape;213;p23"/>
          <p:cNvSpPr txBox="1"/>
          <p:nvPr/>
        </p:nvSpPr>
        <p:spPr>
          <a:xfrm>
            <a:off x="2741825" y="2960025"/>
            <a:ext cx="1539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2000">
                <a:latin typeface="Impact"/>
                <a:ea typeface="Impact"/>
                <a:cs typeface="Impact"/>
                <a:sym typeface="Impact"/>
              </a:rPr>
              <a:t>High Engagement</a:t>
            </a:r>
            <a:endParaRPr sz="2000">
              <a:latin typeface="Impact"/>
              <a:ea typeface="Impact"/>
              <a:cs typeface="Impact"/>
              <a:sym typeface="Impact"/>
            </a:endParaRPr>
          </a:p>
        </p:txBody>
      </p:sp>
      <p:sp>
        <p:nvSpPr>
          <p:cNvPr id="214" name="Google Shape;214;p23"/>
          <p:cNvSpPr/>
          <p:nvPr/>
        </p:nvSpPr>
        <p:spPr>
          <a:xfrm>
            <a:off x="2045100" y="2006462"/>
            <a:ext cx="696600" cy="239700"/>
          </a:xfrm>
          <a:prstGeom prst="leftArrow">
            <a:avLst>
              <a:gd fmla="val 31783"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1968900" y="3225662"/>
            <a:ext cx="696600" cy="239700"/>
          </a:xfrm>
          <a:prstGeom prst="leftArrow">
            <a:avLst>
              <a:gd fmla="val 31783"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p24"/>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24"/>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24" name="Google Shape;224;p24"/>
          <p:cNvSpPr txBox="1"/>
          <p:nvPr/>
        </p:nvSpPr>
        <p:spPr>
          <a:xfrm>
            <a:off x="6851700" y="208675"/>
            <a:ext cx="22854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The Race Fan</a:t>
            </a:r>
            <a:endParaRPr b="1" sz="2200">
              <a:solidFill>
                <a:srgbClr val="FFFFFF"/>
              </a:solidFill>
            </a:endParaRPr>
          </a:p>
        </p:txBody>
      </p:sp>
      <p:sp>
        <p:nvSpPr>
          <p:cNvPr id="225" name="Google Shape;225;p24"/>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226" name="Google Shape;226;p24"/>
          <p:cNvSpPr txBox="1"/>
          <p:nvPr/>
        </p:nvSpPr>
        <p:spPr>
          <a:xfrm>
            <a:off x="5230500" y="1374075"/>
            <a:ext cx="2285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t>2021 Stafford Fan Survey Results</a:t>
            </a:r>
            <a:endParaRPr i="1" sz="1100"/>
          </a:p>
          <a:p>
            <a:pPr indent="0" lvl="0" marL="0" rtl="0" algn="l">
              <a:spcBef>
                <a:spcPts val="0"/>
              </a:spcBef>
              <a:spcAft>
                <a:spcPts val="0"/>
              </a:spcAft>
              <a:buNone/>
            </a:pPr>
            <a:r>
              <a:t/>
            </a:r>
            <a:endParaRPr/>
          </a:p>
        </p:txBody>
      </p:sp>
      <p:sp>
        <p:nvSpPr>
          <p:cNvPr id="227" name="Google Shape;227;p24"/>
          <p:cNvSpPr txBox="1"/>
          <p:nvPr/>
        </p:nvSpPr>
        <p:spPr>
          <a:xfrm>
            <a:off x="2592525" y="1652775"/>
            <a:ext cx="2870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Hobbies Summarized</a:t>
            </a:r>
            <a:endParaRPr b="1"/>
          </a:p>
          <a:p>
            <a:pPr indent="-317500" lvl="0" marL="457200" rtl="0" algn="l">
              <a:spcBef>
                <a:spcPts val="0"/>
              </a:spcBef>
              <a:spcAft>
                <a:spcPts val="0"/>
              </a:spcAft>
              <a:buSzPts val="1400"/>
              <a:buAutoNum type="arabicPeriod"/>
            </a:pPr>
            <a:r>
              <a:rPr lang="en"/>
              <a:t>Outdoor Recreation - 88.8%</a:t>
            </a:r>
            <a:endParaRPr/>
          </a:p>
          <a:p>
            <a:pPr indent="-317500" lvl="0" marL="457200" rtl="0" algn="l">
              <a:spcBef>
                <a:spcPts val="0"/>
              </a:spcBef>
              <a:spcAft>
                <a:spcPts val="0"/>
              </a:spcAft>
              <a:buSzPts val="1400"/>
              <a:buAutoNum type="arabicPeriod"/>
            </a:pPr>
            <a:r>
              <a:rPr lang="en"/>
              <a:t>Sports - 58.3%</a:t>
            </a:r>
            <a:endParaRPr/>
          </a:p>
          <a:p>
            <a:pPr indent="-317500" lvl="0" marL="457200" rtl="0" algn="l">
              <a:spcBef>
                <a:spcPts val="0"/>
              </a:spcBef>
              <a:spcAft>
                <a:spcPts val="0"/>
              </a:spcAft>
              <a:buSzPts val="1400"/>
              <a:buAutoNum type="arabicPeriod"/>
            </a:pPr>
            <a:r>
              <a:rPr lang="en"/>
              <a:t>Entertainment - 43.1%</a:t>
            </a:r>
            <a:endParaRPr/>
          </a:p>
          <a:p>
            <a:pPr indent="-317500" lvl="0" marL="457200" rtl="0" algn="l">
              <a:spcBef>
                <a:spcPts val="0"/>
              </a:spcBef>
              <a:spcAft>
                <a:spcPts val="0"/>
              </a:spcAft>
              <a:buSzPts val="1400"/>
              <a:buAutoNum type="arabicPeriod"/>
            </a:pPr>
            <a:r>
              <a:rPr lang="en"/>
              <a:t>Travel/Vacation - 41.3%</a:t>
            </a:r>
            <a:endParaRPr/>
          </a:p>
          <a:p>
            <a:pPr indent="-317500" lvl="0" marL="457200" rtl="0" algn="l">
              <a:spcBef>
                <a:spcPts val="0"/>
              </a:spcBef>
              <a:spcAft>
                <a:spcPts val="0"/>
              </a:spcAft>
              <a:buSzPts val="1400"/>
              <a:buAutoNum type="arabicPeriod"/>
            </a:pPr>
            <a:r>
              <a:rPr lang="en"/>
              <a:t>Cars/Trucks/Moto - 28.7%</a:t>
            </a:r>
            <a:endParaRPr/>
          </a:p>
        </p:txBody>
      </p:sp>
      <p:sp>
        <p:nvSpPr>
          <p:cNvPr id="228" name="Google Shape;228;p24"/>
          <p:cNvSpPr txBox="1"/>
          <p:nvPr/>
        </p:nvSpPr>
        <p:spPr>
          <a:xfrm>
            <a:off x="106875" y="1652775"/>
            <a:ext cx="2381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Hobbies - Detailed</a:t>
            </a:r>
            <a:endParaRPr b="1"/>
          </a:p>
          <a:p>
            <a:pPr indent="-317500" lvl="0" marL="457200" rtl="0" algn="l">
              <a:spcBef>
                <a:spcPts val="0"/>
              </a:spcBef>
              <a:spcAft>
                <a:spcPts val="0"/>
              </a:spcAft>
              <a:buSzPts val="1400"/>
              <a:buAutoNum type="arabicPeriod"/>
            </a:pPr>
            <a:r>
              <a:rPr lang="en"/>
              <a:t>Fishing - 26.5%</a:t>
            </a:r>
            <a:endParaRPr/>
          </a:p>
          <a:p>
            <a:pPr indent="-317500" lvl="0" marL="457200" rtl="0" algn="l">
              <a:spcBef>
                <a:spcPts val="0"/>
              </a:spcBef>
              <a:spcAft>
                <a:spcPts val="0"/>
              </a:spcAft>
              <a:buSzPts val="1400"/>
              <a:buAutoNum type="arabicPeriod"/>
            </a:pPr>
            <a:r>
              <a:rPr lang="en"/>
              <a:t>Cooking - 18.9%</a:t>
            </a:r>
            <a:endParaRPr/>
          </a:p>
          <a:p>
            <a:pPr indent="-317500" lvl="0" marL="457200" rtl="0" algn="l">
              <a:spcBef>
                <a:spcPts val="0"/>
              </a:spcBef>
              <a:spcAft>
                <a:spcPts val="0"/>
              </a:spcAft>
              <a:buSzPts val="1400"/>
              <a:buAutoNum type="arabicPeriod"/>
            </a:pPr>
            <a:r>
              <a:rPr lang="en"/>
              <a:t>Golf - 18.8%</a:t>
            </a:r>
            <a:endParaRPr/>
          </a:p>
          <a:p>
            <a:pPr indent="-317500" lvl="0" marL="457200" rtl="0" algn="l">
              <a:spcBef>
                <a:spcPts val="0"/>
              </a:spcBef>
              <a:spcAft>
                <a:spcPts val="0"/>
              </a:spcAft>
              <a:buSzPts val="1400"/>
              <a:buAutoNum type="arabicPeriod"/>
            </a:pPr>
            <a:r>
              <a:rPr lang="en"/>
              <a:t>Camping - 14.2%</a:t>
            </a:r>
            <a:endParaRPr/>
          </a:p>
          <a:p>
            <a:pPr indent="-317500" lvl="0" marL="457200" rtl="0" algn="l">
              <a:spcBef>
                <a:spcPts val="0"/>
              </a:spcBef>
              <a:spcAft>
                <a:spcPts val="0"/>
              </a:spcAft>
              <a:buSzPts val="1400"/>
              <a:buAutoNum type="arabicPeriod"/>
            </a:pPr>
            <a:r>
              <a:rPr lang="en"/>
              <a:t>Hiking - 13.3%</a:t>
            </a:r>
            <a:endParaRPr/>
          </a:p>
        </p:txBody>
      </p:sp>
      <p:sp>
        <p:nvSpPr>
          <p:cNvPr id="229" name="Google Shape;229;p24"/>
          <p:cNvSpPr txBox="1"/>
          <p:nvPr/>
        </p:nvSpPr>
        <p:spPr>
          <a:xfrm>
            <a:off x="0" y="1221675"/>
            <a:ext cx="52305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Where do our fans work? What are their hobbies?</a:t>
            </a:r>
            <a:endParaRPr b="1" i="1" sz="1600">
              <a:solidFill>
                <a:srgbClr val="FFFFFF"/>
              </a:solidFill>
            </a:endParaRPr>
          </a:p>
        </p:txBody>
      </p:sp>
      <p:sp>
        <p:nvSpPr>
          <p:cNvPr id="230" name="Google Shape;230;p24"/>
          <p:cNvSpPr txBox="1"/>
          <p:nvPr/>
        </p:nvSpPr>
        <p:spPr>
          <a:xfrm>
            <a:off x="5709850" y="1652775"/>
            <a:ext cx="3292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Professions</a:t>
            </a:r>
            <a:endParaRPr b="1"/>
          </a:p>
          <a:p>
            <a:pPr indent="-317500" lvl="0" marL="457200" rtl="0" algn="l">
              <a:spcBef>
                <a:spcPts val="0"/>
              </a:spcBef>
              <a:spcAft>
                <a:spcPts val="0"/>
              </a:spcAft>
              <a:buSzPts val="1400"/>
              <a:buAutoNum type="arabicPeriod"/>
            </a:pPr>
            <a:r>
              <a:rPr lang="en"/>
              <a:t>Construction/Contracting - 23.4%</a:t>
            </a:r>
            <a:endParaRPr/>
          </a:p>
          <a:p>
            <a:pPr indent="-317500" lvl="0" marL="457200" rtl="0" algn="l">
              <a:spcBef>
                <a:spcPts val="0"/>
              </a:spcBef>
              <a:spcAft>
                <a:spcPts val="0"/>
              </a:spcAft>
              <a:buSzPts val="1400"/>
              <a:buAutoNum type="arabicPeriod"/>
            </a:pPr>
            <a:r>
              <a:rPr lang="en"/>
              <a:t>Retired - 19.1%</a:t>
            </a:r>
            <a:endParaRPr/>
          </a:p>
          <a:p>
            <a:pPr indent="-317500" lvl="0" marL="457200" rtl="0" algn="l">
              <a:spcBef>
                <a:spcPts val="0"/>
              </a:spcBef>
              <a:spcAft>
                <a:spcPts val="0"/>
              </a:spcAft>
              <a:buSzPts val="1400"/>
              <a:buAutoNum type="arabicPeriod"/>
            </a:pPr>
            <a:r>
              <a:rPr lang="en"/>
              <a:t>Auto Repair/Sales - 10.2%</a:t>
            </a:r>
            <a:endParaRPr/>
          </a:p>
          <a:p>
            <a:pPr indent="-317500" lvl="0" marL="457200" rtl="0" algn="l">
              <a:spcBef>
                <a:spcPts val="0"/>
              </a:spcBef>
              <a:spcAft>
                <a:spcPts val="0"/>
              </a:spcAft>
              <a:buSzPts val="1400"/>
              <a:buAutoNum type="arabicPeriod"/>
            </a:pPr>
            <a:r>
              <a:rPr lang="en"/>
              <a:t>Finance/Accounting - 9.3%</a:t>
            </a:r>
            <a:endParaRPr/>
          </a:p>
          <a:p>
            <a:pPr indent="-317500" lvl="0" marL="457200" rtl="0" algn="l">
              <a:spcBef>
                <a:spcPts val="0"/>
              </a:spcBef>
              <a:spcAft>
                <a:spcPts val="0"/>
              </a:spcAft>
              <a:buSzPts val="1400"/>
              <a:buAutoNum type="arabicPeriod"/>
            </a:pPr>
            <a:r>
              <a:rPr lang="en"/>
              <a:t>Retail - 5.5%</a:t>
            </a:r>
            <a:endParaRPr/>
          </a:p>
        </p:txBody>
      </p:sp>
      <p:pic>
        <p:nvPicPr>
          <p:cNvPr id="231" name="Google Shape;231;p24"/>
          <p:cNvPicPr preferRelativeResize="0"/>
          <p:nvPr/>
        </p:nvPicPr>
        <p:blipFill rotWithShape="1">
          <a:blip r:embed="rId4">
            <a:alphaModFix/>
          </a:blip>
          <a:srcRect b="15236" l="0" r="0" t="57355"/>
          <a:stretch/>
        </p:blipFill>
        <p:spPr>
          <a:xfrm>
            <a:off x="1692525" y="3517250"/>
            <a:ext cx="5758950" cy="1052050"/>
          </a:xfrm>
          <a:prstGeom prst="rect">
            <a:avLst/>
          </a:prstGeom>
          <a:noFill/>
          <a:ln>
            <a:noFill/>
          </a:ln>
        </p:spPr>
      </p:pic>
      <p:sp>
        <p:nvSpPr>
          <p:cNvPr id="232" name="Google Shape;232;p24"/>
          <p:cNvSpPr txBox="1"/>
          <p:nvPr/>
        </p:nvSpPr>
        <p:spPr>
          <a:xfrm>
            <a:off x="951050" y="3057625"/>
            <a:ext cx="3223800" cy="3693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solidFill>
                  <a:srgbClr val="FFFFFF"/>
                </a:solidFill>
              </a:rPr>
              <a:t>What are your top 5 non-racing hobbies?</a:t>
            </a:r>
            <a:endParaRPr b="1" i="1" sz="1200">
              <a:solidFill>
                <a:srgbClr val="FFFFFF"/>
              </a:solidFill>
            </a:endParaRPr>
          </a:p>
        </p:txBody>
      </p:sp>
      <p:sp>
        <p:nvSpPr>
          <p:cNvPr id="233" name="Google Shape;233;p24"/>
          <p:cNvSpPr txBox="1"/>
          <p:nvPr/>
        </p:nvSpPr>
        <p:spPr>
          <a:xfrm>
            <a:off x="6267100" y="3071738"/>
            <a:ext cx="2178300" cy="3693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solidFill>
                  <a:srgbClr val="FFFFFF"/>
                </a:solidFill>
              </a:rPr>
              <a:t>What is your profession?</a:t>
            </a:r>
            <a:endParaRPr b="1" i="1" sz="1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solidFill>
                <a:srgbClr val="000000"/>
              </a:solidFill>
              <a:latin typeface="Impact"/>
              <a:ea typeface="Impact"/>
              <a:cs typeface="Impact"/>
              <a:sym typeface="Impact"/>
            </a:endParaRPr>
          </a:p>
        </p:txBody>
      </p:sp>
      <p:sp>
        <p:nvSpPr>
          <p:cNvPr id="240" name="Google Shape;240;p25"/>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p25"/>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42" name="Google Shape;242;p25"/>
          <p:cNvSpPr txBox="1"/>
          <p:nvPr/>
        </p:nvSpPr>
        <p:spPr>
          <a:xfrm>
            <a:off x="6881700" y="208675"/>
            <a:ext cx="2121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The Race Fan</a:t>
            </a:r>
            <a:endParaRPr b="1" sz="2200">
              <a:solidFill>
                <a:srgbClr val="FFFFFF"/>
              </a:solidFill>
            </a:endParaRPr>
          </a:p>
        </p:txBody>
      </p:sp>
      <p:sp>
        <p:nvSpPr>
          <p:cNvPr id="243" name="Google Shape;243;p25"/>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244" name="Google Shape;244;p25"/>
          <p:cNvSpPr txBox="1"/>
          <p:nvPr/>
        </p:nvSpPr>
        <p:spPr>
          <a:xfrm>
            <a:off x="447075" y="1794975"/>
            <a:ext cx="388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5" name="Google Shape;245;p25"/>
          <p:cNvSpPr txBox="1"/>
          <p:nvPr/>
        </p:nvSpPr>
        <p:spPr>
          <a:xfrm>
            <a:off x="53325" y="1089125"/>
            <a:ext cx="2486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t>2021 Stafford Fan Survey Results</a:t>
            </a:r>
            <a:endParaRPr i="1" sz="1100"/>
          </a:p>
        </p:txBody>
      </p:sp>
      <p:pic>
        <p:nvPicPr>
          <p:cNvPr id="246" name="Google Shape;246;p25" title="Points scored"/>
          <p:cNvPicPr preferRelativeResize="0"/>
          <p:nvPr/>
        </p:nvPicPr>
        <p:blipFill>
          <a:blip r:embed="rId4">
            <a:alphaModFix/>
          </a:blip>
          <a:stretch>
            <a:fillRect/>
          </a:stretch>
        </p:blipFill>
        <p:spPr>
          <a:xfrm>
            <a:off x="311700" y="1606550"/>
            <a:ext cx="4185015" cy="2587725"/>
          </a:xfrm>
          <a:prstGeom prst="rect">
            <a:avLst/>
          </a:prstGeom>
          <a:noFill/>
          <a:ln>
            <a:noFill/>
          </a:ln>
        </p:spPr>
      </p:pic>
      <p:pic>
        <p:nvPicPr>
          <p:cNvPr id="247" name="Google Shape;247;p25" title="Points scored"/>
          <p:cNvPicPr preferRelativeResize="0"/>
          <p:nvPr/>
        </p:nvPicPr>
        <p:blipFill>
          <a:blip r:embed="rId5">
            <a:alphaModFix/>
          </a:blip>
          <a:stretch>
            <a:fillRect/>
          </a:stretch>
        </p:blipFill>
        <p:spPr>
          <a:xfrm>
            <a:off x="4572001" y="1572373"/>
            <a:ext cx="4185024" cy="25877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solidFill>
                <a:srgbClr val="000000"/>
              </a:solidFill>
              <a:latin typeface="Impact"/>
              <a:ea typeface="Impact"/>
              <a:cs typeface="Impact"/>
              <a:sym typeface="Impact"/>
            </a:endParaRPr>
          </a:p>
        </p:txBody>
      </p:sp>
      <p:sp>
        <p:nvSpPr>
          <p:cNvPr id="254" name="Google Shape;254;p26"/>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55" name="Google Shape;255;p26"/>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56" name="Google Shape;256;p26"/>
          <p:cNvSpPr txBox="1"/>
          <p:nvPr/>
        </p:nvSpPr>
        <p:spPr>
          <a:xfrm>
            <a:off x="6881700" y="208675"/>
            <a:ext cx="2121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The Race Fan</a:t>
            </a:r>
            <a:endParaRPr b="1" sz="2200">
              <a:solidFill>
                <a:srgbClr val="FFFFFF"/>
              </a:solidFill>
            </a:endParaRPr>
          </a:p>
        </p:txBody>
      </p:sp>
      <p:sp>
        <p:nvSpPr>
          <p:cNvPr id="257" name="Google Shape;257;p26"/>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258" name="Google Shape;258;p26"/>
          <p:cNvSpPr txBox="1"/>
          <p:nvPr/>
        </p:nvSpPr>
        <p:spPr>
          <a:xfrm>
            <a:off x="311700" y="2895625"/>
            <a:ext cx="2485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States</a:t>
            </a:r>
            <a:endParaRPr b="1" i="1"/>
          </a:p>
          <a:p>
            <a:pPr indent="0" lvl="0" marL="0" rtl="0" algn="l">
              <a:spcBef>
                <a:spcPts val="0"/>
              </a:spcBef>
              <a:spcAft>
                <a:spcPts val="0"/>
              </a:spcAft>
              <a:buNone/>
            </a:pPr>
            <a:r>
              <a:rPr i="1" lang="en"/>
              <a:t>Based on Web Traffic</a:t>
            </a:r>
            <a:endParaRPr i="1"/>
          </a:p>
          <a:p>
            <a:pPr indent="-317500" lvl="0" marL="457200" rtl="0" algn="l">
              <a:spcBef>
                <a:spcPts val="0"/>
              </a:spcBef>
              <a:spcAft>
                <a:spcPts val="0"/>
              </a:spcAft>
              <a:buSzPts val="1400"/>
              <a:buAutoNum type="arabicPeriod"/>
            </a:pPr>
            <a:r>
              <a:rPr lang="en"/>
              <a:t>Connecticut</a:t>
            </a:r>
            <a:endParaRPr/>
          </a:p>
          <a:p>
            <a:pPr indent="-317500" lvl="0" marL="457200" rtl="0" algn="l">
              <a:spcBef>
                <a:spcPts val="0"/>
              </a:spcBef>
              <a:spcAft>
                <a:spcPts val="0"/>
              </a:spcAft>
              <a:buSzPts val="1400"/>
              <a:buAutoNum type="arabicPeriod"/>
            </a:pPr>
            <a:r>
              <a:rPr lang="en"/>
              <a:t>Massachusetts</a:t>
            </a:r>
            <a:endParaRPr/>
          </a:p>
          <a:p>
            <a:pPr indent="-317500" lvl="0" marL="457200" rtl="0" algn="l">
              <a:spcBef>
                <a:spcPts val="0"/>
              </a:spcBef>
              <a:spcAft>
                <a:spcPts val="0"/>
              </a:spcAft>
              <a:buSzPts val="1400"/>
              <a:buAutoNum type="arabicPeriod"/>
            </a:pPr>
            <a:r>
              <a:rPr lang="en"/>
              <a:t>New York</a:t>
            </a:r>
            <a:endParaRPr/>
          </a:p>
          <a:p>
            <a:pPr indent="-317500" lvl="0" marL="457200" rtl="0" algn="l">
              <a:spcBef>
                <a:spcPts val="0"/>
              </a:spcBef>
              <a:spcAft>
                <a:spcPts val="0"/>
              </a:spcAft>
              <a:buSzPts val="1400"/>
              <a:buAutoNum type="arabicPeriod"/>
            </a:pPr>
            <a:r>
              <a:rPr lang="en"/>
              <a:t>Rhode Island </a:t>
            </a:r>
            <a:endParaRPr/>
          </a:p>
          <a:p>
            <a:pPr indent="-317500" lvl="0" marL="457200" rtl="0" algn="l">
              <a:spcBef>
                <a:spcPts val="0"/>
              </a:spcBef>
              <a:spcAft>
                <a:spcPts val="0"/>
              </a:spcAft>
              <a:buSzPts val="1400"/>
              <a:buAutoNum type="arabicPeriod"/>
            </a:pPr>
            <a:r>
              <a:rPr lang="en"/>
              <a:t>Florida</a:t>
            </a:r>
            <a:endParaRPr/>
          </a:p>
        </p:txBody>
      </p:sp>
      <p:sp>
        <p:nvSpPr>
          <p:cNvPr id="259" name="Google Shape;259;p26"/>
          <p:cNvSpPr txBox="1"/>
          <p:nvPr/>
        </p:nvSpPr>
        <p:spPr>
          <a:xfrm>
            <a:off x="311700" y="1267750"/>
            <a:ext cx="3331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Regions</a:t>
            </a:r>
            <a:endParaRPr b="1" i="1"/>
          </a:p>
          <a:p>
            <a:pPr indent="0" lvl="0" marL="0" rtl="0" algn="l">
              <a:spcBef>
                <a:spcPts val="0"/>
              </a:spcBef>
              <a:spcAft>
                <a:spcPts val="0"/>
              </a:spcAft>
              <a:buNone/>
            </a:pPr>
            <a:r>
              <a:rPr i="1" lang="en"/>
              <a:t>Based on Ticket Sales</a:t>
            </a:r>
            <a:endParaRPr i="1"/>
          </a:p>
          <a:p>
            <a:pPr indent="-317500" lvl="0" marL="457200" rtl="0" algn="l">
              <a:spcBef>
                <a:spcPts val="0"/>
              </a:spcBef>
              <a:spcAft>
                <a:spcPts val="0"/>
              </a:spcAft>
              <a:buSzPts val="1400"/>
              <a:buAutoNum type="arabicPeriod"/>
            </a:pPr>
            <a:r>
              <a:rPr lang="en"/>
              <a:t>Hartford/New Haven, CT</a:t>
            </a:r>
            <a:endParaRPr/>
          </a:p>
          <a:p>
            <a:pPr indent="-317500" lvl="0" marL="457200" rtl="0" algn="l">
              <a:spcBef>
                <a:spcPts val="0"/>
              </a:spcBef>
              <a:spcAft>
                <a:spcPts val="0"/>
              </a:spcAft>
              <a:buSzPts val="1400"/>
              <a:buAutoNum type="arabicPeriod"/>
            </a:pPr>
            <a:r>
              <a:rPr lang="en"/>
              <a:t>Boston, MA</a:t>
            </a:r>
            <a:endParaRPr/>
          </a:p>
          <a:p>
            <a:pPr indent="-317500" lvl="0" marL="457200" rtl="0" algn="l">
              <a:spcBef>
                <a:spcPts val="0"/>
              </a:spcBef>
              <a:spcAft>
                <a:spcPts val="0"/>
              </a:spcAft>
              <a:buSzPts val="1400"/>
              <a:buAutoNum type="arabicPeriod"/>
            </a:pPr>
            <a:r>
              <a:rPr lang="en"/>
              <a:t>Springfield/Holyoke, MA</a:t>
            </a:r>
            <a:endParaRPr/>
          </a:p>
          <a:p>
            <a:pPr indent="-317500" lvl="0" marL="457200" rtl="0" algn="l">
              <a:spcBef>
                <a:spcPts val="0"/>
              </a:spcBef>
              <a:spcAft>
                <a:spcPts val="0"/>
              </a:spcAft>
              <a:buSzPts val="1400"/>
              <a:buAutoNum type="arabicPeriod"/>
            </a:pPr>
            <a:r>
              <a:rPr lang="en"/>
              <a:t>Manchester, NH</a:t>
            </a:r>
            <a:endParaRPr/>
          </a:p>
          <a:p>
            <a:pPr indent="-317500" lvl="0" marL="457200" rtl="0" algn="l">
              <a:spcBef>
                <a:spcPts val="0"/>
              </a:spcBef>
              <a:spcAft>
                <a:spcPts val="0"/>
              </a:spcAft>
              <a:buSzPts val="1400"/>
              <a:buAutoNum type="arabicPeriod"/>
            </a:pPr>
            <a:r>
              <a:rPr lang="en"/>
              <a:t>Providence, RI/New Bedford, MA</a:t>
            </a:r>
            <a:endParaRPr/>
          </a:p>
          <a:p>
            <a:pPr indent="0" lvl="0" marL="914400" rtl="0" algn="l">
              <a:spcBef>
                <a:spcPts val="0"/>
              </a:spcBef>
              <a:spcAft>
                <a:spcPts val="0"/>
              </a:spcAft>
              <a:buNone/>
            </a:pPr>
            <a:r>
              <a:t/>
            </a:r>
            <a:endParaRPr/>
          </a:p>
        </p:txBody>
      </p:sp>
      <p:pic>
        <p:nvPicPr>
          <p:cNvPr id="260" name="Google Shape;260;p26"/>
          <p:cNvPicPr preferRelativeResize="0"/>
          <p:nvPr/>
        </p:nvPicPr>
        <p:blipFill>
          <a:blip r:embed="rId4">
            <a:alphaModFix/>
          </a:blip>
          <a:stretch>
            <a:fillRect/>
          </a:stretch>
        </p:blipFill>
        <p:spPr>
          <a:xfrm>
            <a:off x="3718475" y="1429000"/>
            <a:ext cx="4739725" cy="3159826"/>
          </a:xfrm>
          <a:prstGeom prst="rect">
            <a:avLst/>
          </a:prstGeom>
          <a:noFill/>
          <a:ln>
            <a:noFill/>
          </a:ln>
        </p:spPr>
      </p:pic>
      <p:sp>
        <p:nvSpPr>
          <p:cNvPr id="261" name="Google Shape;261;p26"/>
          <p:cNvSpPr txBox="1"/>
          <p:nvPr/>
        </p:nvSpPr>
        <p:spPr>
          <a:xfrm>
            <a:off x="5961900" y="1267750"/>
            <a:ext cx="30408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Where do our race fans live?</a:t>
            </a:r>
            <a:endParaRPr b="1" i="1" sz="16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2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27"/>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69" name="Google Shape;269;p27"/>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70" name="Google Shape;270;p27"/>
          <p:cNvSpPr txBox="1"/>
          <p:nvPr/>
        </p:nvSpPr>
        <p:spPr>
          <a:xfrm>
            <a:off x="5956950" y="208675"/>
            <a:ext cx="29517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Sponsor Testimonial </a:t>
            </a:r>
            <a:endParaRPr b="1" sz="2200">
              <a:solidFill>
                <a:srgbClr val="FFFFFF"/>
              </a:solidFill>
            </a:endParaRPr>
          </a:p>
        </p:txBody>
      </p:sp>
      <p:sp>
        <p:nvSpPr>
          <p:cNvPr id="271" name="Google Shape;271;p27"/>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pic>
        <p:nvPicPr>
          <p:cNvPr id="272" name="Google Shape;272;p27"/>
          <p:cNvPicPr preferRelativeResize="0"/>
          <p:nvPr/>
        </p:nvPicPr>
        <p:blipFill>
          <a:blip r:embed="rId4">
            <a:alphaModFix/>
          </a:blip>
          <a:stretch>
            <a:fillRect/>
          </a:stretch>
        </p:blipFill>
        <p:spPr>
          <a:xfrm>
            <a:off x="5953400" y="3279569"/>
            <a:ext cx="2951700" cy="886556"/>
          </a:xfrm>
          <a:prstGeom prst="rect">
            <a:avLst/>
          </a:prstGeom>
          <a:noFill/>
          <a:ln>
            <a:noFill/>
          </a:ln>
        </p:spPr>
      </p:pic>
      <p:sp>
        <p:nvSpPr>
          <p:cNvPr id="273" name="Google Shape;273;p27"/>
          <p:cNvSpPr txBox="1"/>
          <p:nvPr/>
        </p:nvSpPr>
        <p:spPr>
          <a:xfrm>
            <a:off x="109675" y="1244750"/>
            <a:ext cx="64785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i="1" lang="en" sz="1600">
                <a:solidFill>
                  <a:srgbClr val="FFFFFF"/>
                </a:solidFill>
              </a:rPr>
              <a:t>“I fully expect to enjoy this return on investment for a long time”</a:t>
            </a:r>
            <a:endParaRPr b="1" i="1" sz="1600">
              <a:solidFill>
                <a:srgbClr val="FFFFFF"/>
              </a:solidFill>
            </a:endParaRPr>
          </a:p>
        </p:txBody>
      </p:sp>
      <p:sp>
        <p:nvSpPr>
          <p:cNvPr id="274" name="Google Shape;274;p27"/>
          <p:cNvSpPr txBox="1"/>
          <p:nvPr/>
        </p:nvSpPr>
        <p:spPr>
          <a:xfrm>
            <a:off x="6060600" y="2597000"/>
            <a:ext cx="2713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t>Sponsor: </a:t>
            </a:r>
            <a:r>
              <a:rPr b="1" i="1" lang="en" sz="1200">
                <a:solidFill>
                  <a:schemeClr val="dk1"/>
                </a:solidFill>
              </a:rPr>
              <a:t>#12 Limited Late Model</a:t>
            </a:r>
            <a:endParaRPr b="1" i="1" sz="1200"/>
          </a:p>
          <a:p>
            <a:pPr indent="0" lvl="0" marL="0" rtl="0" algn="l">
              <a:spcBef>
                <a:spcPts val="0"/>
              </a:spcBef>
              <a:spcAft>
                <a:spcPts val="0"/>
              </a:spcAft>
              <a:buNone/>
            </a:pPr>
            <a:r>
              <a:rPr b="1" i="1" lang="en" sz="1200">
                <a:solidFill>
                  <a:schemeClr val="dk1"/>
                </a:solidFill>
              </a:rPr>
              <a:t>#12 Late Model &amp; </a:t>
            </a:r>
            <a:r>
              <a:rPr b="1" i="1" lang="en" sz="1200"/>
              <a:t>#92 Late Model  </a:t>
            </a:r>
            <a:endParaRPr b="1" i="1" sz="1200"/>
          </a:p>
        </p:txBody>
      </p:sp>
      <p:sp>
        <p:nvSpPr>
          <p:cNvPr id="275" name="Google Shape;275;p27"/>
          <p:cNvSpPr txBox="1"/>
          <p:nvPr/>
        </p:nvSpPr>
        <p:spPr>
          <a:xfrm>
            <a:off x="6311800" y="1889675"/>
            <a:ext cx="22011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Stuart Fearn</a:t>
            </a:r>
            <a:endParaRPr b="1" sz="1500"/>
          </a:p>
          <a:p>
            <a:pPr indent="0" lvl="0" marL="0" rtl="0" algn="l">
              <a:spcBef>
                <a:spcPts val="0"/>
              </a:spcBef>
              <a:spcAft>
                <a:spcPts val="0"/>
              </a:spcAft>
              <a:buNone/>
            </a:pPr>
            <a:r>
              <a:rPr i="1" lang="en" sz="1300"/>
              <a:t>SAFCO Foam Insulation</a:t>
            </a:r>
            <a:endParaRPr i="1" sz="1300"/>
          </a:p>
          <a:p>
            <a:pPr indent="0" lvl="0" marL="0" rtl="0" algn="l">
              <a:spcBef>
                <a:spcPts val="0"/>
              </a:spcBef>
              <a:spcAft>
                <a:spcPts val="0"/>
              </a:spcAft>
              <a:buNone/>
            </a:pPr>
            <a:r>
              <a:rPr i="1" lang="en" sz="1300"/>
              <a:t>Hampden, MA</a:t>
            </a:r>
            <a:endParaRPr i="1" sz="1300"/>
          </a:p>
        </p:txBody>
      </p:sp>
      <p:sp>
        <p:nvSpPr>
          <p:cNvPr id="276" name="Google Shape;276;p27"/>
          <p:cNvSpPr txBox="1"/>
          <p:nvPr/>
        </p:nvSpPr>
        <p:spPr>
          <a:xfrm>
            <a:off x="170875" y="1806025"/>
            <a:ext cx="5898900" cy="249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200">
                <a:highlight>
                  <a:srgbClr val="FFFFFF"/>
                </a:highlight>
              </a:rPr>
              <a:t>“As a business owner I am very mindful of how I use our marketing resources.  We have found our motorsports marketing at Stafford to be very beneficial with a measurable addition to the bottom line while also increasing brand awareness through direct views at the track and online by fans and competitors.</a:t>
            </a:r>
            <a:endParaRPr b="1"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 sz="1200">
                <a:highlight>
                  <a:srgbClr val="FFFFFF"/>
                </a:highlight>
              </a:rPr>
              <a:t> </a:t>
            </a:r>
            <a:endParaRPr b="1" sz="1200">
              <a:highlight>
                <a:srgbClr val="FFFFFF"/>
              </a:highlight>
            </a:endParaRPr>
          </a:p>
          <a:p>
            <a:pPr indent="0" lvl="0" marL="0" rtl="0" algn="l">
              <a:lnSpc>
                <a:spcPct val="115000"/>
              </a:lnSpc>
              <a:spcBef>
                <a:spcPts val="0"/>
              </a:spcBef>
              <a:spcAft>
                <a:spcPts val="0"/>
              </a:spcAft>
              <a:buNone/>
            </a:pPr>
            <a:r>
              <a:rPr b="1" lang="en" sz="1200">
                <a:highlight>
                  <a:srgbClr val="FFFFFF"/>
                </a:highlight>
              </a:rPr>
              <a:t>Just in the last year I can quickly recall over a dozen jobs directly from the race track with a total in sales well in excess of my annual sponsorship cost.  The racing community is a loyal bunch and through long term sponsorship delivering brand awareness SAFCO Foam has certainly reaped the rewards repeatedly over the years” </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2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28"/>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28"/>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85" name="Google Shape;285;p28"/>
          <p:cNvSpPr txBox="1"/>
          <p:nvPr/>
        </p:nvSpPr>
        <p:spPr>
          <a:xfrm>
            <a:off x="5956950" y="208675"/>
            <a:ext cx="29517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Sponsor Testimonial </a:t>
            </a:r>
            <a:endParaRPr b="1" sz="2200">
              <a:solidFill>
                <a:srgbClr val="FFFFFF"/>
              </a:solidFill>
            </a:endParaRPr>
          </a:p>
        </p:txBody>
      </p:sp>
      <p:sp>
        <p:nvSpPr>
          <p:cNvPr id="286" name="Google Shape;286;p28"/>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pic>
        <p:nvPicPr>
          <p:cNvPr id="287" name="Google Shape;287;p28"/>
          <p:cNvPicPr preferRelativeResize="0"/>
          <p:nvPr/>
        </p:nvPicPr>
        <p:blipFill rotWithShape="1">
          <a:blip r:embed="rId4">
            <a:alphaModFix/>
          </a:blip>
          <a:srcRect b="0" l="1774" r="1784" t="0"/>
          <a:stretch/>
        </p:blipFill>
        <p:spPr>
          <a:xfrm>
            <a:off x="5953400" y="3279569"/>
            <a:ext cx="2951699" cy="886556"/>
          </a:xfrm>
          <a:prstGeom prst="rect">
            <a:avLst/>
          </a:prstGeom>
          <a:noFill/>
          <a:ln>
            <a:noFill/>
          </a:ln>
        </p:spPr>
      </p:pic>
      <p:sp>
        <p:nvSpPr>
          <p:cNvPr id="288" name="Google Shape;288;p28"/>
          <p:cNvSpPr txBox="1"/>
          <p:nvPr/>
        </p:nvSpPr>
        <p:spPr>
          <a:xfrm>
            <a:off x="109675" y="1244750"/>
            <a:ext cx="57285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i="1" lang="en" sz="1600">
                <a:solidFill>
                  <a:srgbClr val="FFFFFF"/>
                </a:solidFill>
              </a:rPr>
              <a:t>“We have received a new influx of customer from racing”</a:t>
            </a:r>
            <a:endParaRPr b="1" i="1" sz="1600">
              <a:solidFill>
                <a:srgbClr val="FFFFFF"/>
              </a:solidFill>
            </a:endParaRPr>
          </a:p>
        </p:txBody>
      </p:sp>
      <p:sp>
        <p:nvSpPr>
          <p:cNvPr id="289" name="Google Shape;289;p28"/>
          <p:cNvSpPr txBox="1"/>
          <p:nvPr/>
        </p:nvSpPr>
        <p:spPr>
          <a:xfrm>
            <a:off x="6060600" y="2597000"/>
            <a:ext cx="271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t>Track &amp; Race Team Sponsor</a:t>
            </a:r>
            <a:endParaRPr b="1" i="1" sz="1200"/>
          </a:p>
        </p:txBody>
      </p:sp>
      <p:sp>
        <p:nvSpPr>
          <p:cNvPr id="290" name="Google Shape;290;p28"/>
          <p:cNvSpPr txBox="1"/>
          <p:nvPr/>
        </p:nvSpPr>
        <p:spPr>
          <a:xfrm>
            <a:off x="6311800" y="1889675"/>
            <a:ext cx="22011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Mark DiMauro </a:t>
            </a:r>
            <a:endParaRPr b="1" sz="1500"/>
          </a:p>
          <a:p>
            <a:pPr indent="0" lvl="0" marL="0" rtl="0" algn="l">
              <a:spcBef>
                <a:spcPts val="0"/>
              </a:spcBef>
              <a:spcAft>
                <a:spcPts val="0"/>
              </a:spcAft>
              <a:buClr>
                <a:schemeClr val="dk1"/>
              </a:buClr>
              <a:buSzPts val="1100"/>
              <a:buFont typeface="Arial"/>
              <a:buNone/>
            </a:pPr>
            <a:r>
              <a:rPr i="1" lang="en" sz="1300">
                <a:solidFill>
                  <a:schemeClr val="dk1"/>
                </a:solidFill>
              </a:rPr>
              <a:t>Division Manager</a:t>
            </a:r>
            <a:endParaRPr i="1" sz="1300"/>
          </a:p>
          <a:p>
            <a:pPr indent="0" lvl="0" marL="0" rtl="0" algn="l">
              <a:spcBef>
                <a:spcPts val="0"/>
              </a:spcBef>
              <a:spcAft>
                <a:spcPts val="0"/>
              </a:spcAft>
              <a:buNone/>
            </a:pPr>
            <a:r>
              <a:rPr i="1" lang="en" sz="1300"/>
              <a:t>Casella Waste Systems</a:t>
            </a:r>
            <a:endParaRPr i="1" sz="1300"/>
          </a:p>
        </p:txBody>
      </p:sp>
      <p:sp>
        <p:nvSpPr>
          <p:cNvPr id="291" name="Google Shape;291;p28"/>
          <p:cNvSpPr txBox="1"/>
          <p:nvPr/>
        </p:nvSpPr>
        <p:spPr>
          <a:xfrm>
            <a:off x="170875" y="1806025"/>
            <a:ext cx="5698800" cy="206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highlight>
                  <a:srgbClr val="FFFFFF"/>
                </a:highlight>
              </a:rPr>
              <a:t>"After acquiring an already well-known garbage and waste company in the state, Casella Waste </a:t>
            </a:r>
            <a:r>
              <a:rPr b="1" lang="en" sz="1200">
                <a:solidFill>
                  <a:schemeClr val="dk1"/>
                </a:solidFill>
                <a:highlight>
                  <a:srgbClr val="FFFFFF"/>
                </a:highlight>
              </a:rPr>
              <a:t>Systems</a:t>
            </a:r>
            <a:r>
              <a:rPr b="1" lang="en" sz="1200">
                <a:solidFill>
                  <a:schemeClr val="dk1"/>
                </a:solidFill>
                <a:highlight>
                  <a:srgbClr val="FFFFFF"/>
                </a:highlight>
              </a:rPr>
              <a:t> next goal was to let people know they can still get the same great, community orientated service that they were receiving before, just under a different name.</a:t>
            </a:r>
            <a:endParaRPr b="1" sz="12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F"/>
              </a:highlight>
            </a:endParaRPr>
          </a:p>
          <a:p>
            <a:pPr indent="0" lvl="0" marL="0" rtl="0" algn="l">
              <a:lnSpc>
                <a:spcPct val="115000"/>
              </a:lnSpc>
              <a:spcBef>
                <a:spcPts val="0"/>
              </a:spcBef>
              <a:spcAft>
                <a:spcPts val="0"/>
              </a:spcAft>
              <a:buNone/>
            </a:pPr>
            <a:r>
              <a:rPr b="1" lang="en" sz="1200">
                <a:solidFill>
                  <a:schemeClr val="dk1"/>
                </a:solidFill>
                <a:highlight>
                  <a:srgbClr val="FFFFFF"/>
                </a:highlight>
              </a:rPr>
              <a:t>Sponsoring race teams</a:t>
            </a:r>
            <a:r>
              <a:rPr b="1" lang="en" sz="1200">
                <a:solidFill>
                  <a:schemeClr val="dk1"/>
                </a:solidFill>
                <a:highlight>
                  <a:srgbClr val="FFFFFF"/>
                </a:highlight>
              </a:rPr>
              <a:t>, Stafford Motor Speedway SK Modified contingency program, and </a:t>
            </a:r>
            <a:r>
              <a:rPr b="1" lang="en" sz="1200">
                <a:solidFill>
                  <a:schemeClr val="dk1"/>
                </a:solidFill>
                <a:highlight>
                  <a:srgbClr val="FFFFFF"/>
                </a:highlight>
              </a:rPr>
              <a:t>a billboard on the back stretch</a:t>
            </a:r>
            <a:r>
              <a:rPr b="1" lang="en" sz="1200">
                <a:solidFill>
                  <a:schemeClr val="dk1"/>
                </a:solidFill>
                <a:highlight>
                  <a:srgbClr val="FFFFFF"/>
                </a:highlight>
              </a:rPr>
              <a:t>,</a:t>
            </a:r>
            <a:r>
              <a:rPr b="1" lang="en" sz="1200">
                <a:solidFill>
                  <a:schemeClr val="dk1"/>
                </a:solidFill>
                <a:highlight>
                  <a:srgbClr val="FFFFFF"/>
                </a:highlight>
              </a:rPr>
              <a:t> we have received a new influx of customers saying they have heard of us from racing. But not only that, the community at large has thanked us for our support of the sport.”</a:t>
            </a:r>
            <a:endParaRPr b="1" sz="1200">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97" name="Google Shape;297;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98" name="Google Shape;298;p29"/>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99" name="Google Shape;299;p29"/>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300" name="Google Shape;300;p29"/>
          <p:cNvSpPr txBox="1"/>
          <p:nvPr/>
        </p:nvSpPr>
        <p:spPr>
          <a:xfrm>
            <a:off x="5956950" y="208675"/>
            <a:ext cx="29517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Sponsor Testimonial </a:t>
            </a:r>
            <a:endParaRPr b="1" sz="2200">
              <a:solidFill>
                <a:srgbClr val="FFFFFF"/>
              </a:solidFill>
            </a:endParaRPr>
          </a:p>
        </p:txBody>
      </p:sp>
      <p:sp>
        <p:nvSpPr>
          <p:cNvPr id="301" name="Google Shape;301;p29"/>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pic>
        <p:nvPicPr>
          <p:cNvPr id="302" name="Google Shape;302;p29"/>
          <p:cNvPicPr preferRelativeResize="0"/>
          <p:nvPr/>
        </p:nvPicPr>
        <p:blipFill>
          <a:blip r:embed="rId4">
            <a:alphaModFix/>
          </a:blip>
          <a:stretch>
            <a:fillRect/>
          </a:stretch>
        </p:blipFill>
        <p:spPr>
          <a:xfrm>
            <a:off x="6350331" y="2865902"/>
            <a:ext cx="2342944" cy="1519950"/>
          </a:xfrm>
          <a:prstGeom prst="rect">
            <a:avLst/>
          </a:prstGeom>
          <a:noFill/>
          <a:ln>
            <a:noFill/>
          </a:ln>
        </p:spPr>
      </p:pic>
      <p:sp>
        <p:nvSpPr>
          <p:cNvPr id="303" name="Google Shape;303;p29"/>
          <p:cNvSpPr txBox="1"/>
          <p:nvPr/>
        </p:nvSpPr>
        <p:spPr>
          <a:xfrm>
            <a:off x="109675" y="1244750"/>
            <a:ext cx="6676800" cy="4155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500">
                <a:solidFill>
                  <a:srgbClr val="FFFFFF"/>
                </a:solidFill>
              </a:rPr>
              <a:t>“Advertising at Stafford definitely helps us reach our target audience”</a:t>
            </a:r>
            <a:endParaRPr b="1" i="1" sz="2000">
              <a:solidFill>
                <a:srgbClr val="FFFFFF"/>
              </a:solidFill>
            </a:endParaRPr>
          </a:p>
        </p:txBody>
      </p:sp>
      <p:sp>
        <p:nvSpPr>
          <p:cNvPr id="304" name="Google Shape;304;p29"/>
          <p:cNvSpPr txBox="1"/>
          <p:nvPr/>
        </p:nvSpPr>
        <p:spPr>
          <a:xfrm>
            <a:off x="311700" y="1684900"/>
            <a:ext cx="6045000" cy="2690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1200">
                <a:highlight>
                  <a:srgbClr val="FFFFFF"/>
                </a:highlight>
              </a:rPr>
              <a:t>“Call Before You Dig of Connecticut (CBYD) has been a long time sponsor at Stafford Motor Speedway as a track sponsor, sponsor of special events, and sponsor of race teams. The sponsorship has helped increase public awareness for CBYD with billboards, signage, along with digital exposure online. CBYD relies on advertising to help promote public awareness and damage prevention education.  Stafford definitely helps us reach our target audience.</a:t>
            </a:r>
            <a:endParaRPr b="1" sz="1200">
              <a:highlight>
                <a:srgbClr val="FFFFFF"/>
              </a:highlight>
            </a:endParaRPr>
          </a:p>
          <a:p>
            <a:pPr indent="0" lvl="0" marL="0" marR="0" rtl="0" algn="l">
              <a:lnSpc>
                <a:spcPct val="115000"/>
              </a:lnSpc>
              <a:spcBef>
                <a:spcPts val="0"/>
              </a:spcBef>
              <a:spcAft>
                <a:spcPts val="0"/>
              </a:spcAft>
              <a:buNone/>
            </a:pPr>
            <a:r>
              <a:t/>
            </a:r>
            <a:endParaRPr b="1" sz="1200">
              <a:highlight>
                <a:srgbClr val="FFFFFF"/>
              </a:highlight>
            </a:endParaRPr>
          </a:p>
          <a:p>
            <a:pPr indent="0" lvl="0" marL="0" marR="0" rtl="0" algn="l">
              <a:lnSpc>
                <a:spcPct val="115000"/>
              </a:lnSpc>
              <a:spcBef>
                <a:spcPts val="0"/>
              </a:spcBef>
              <a:spcAft>
                <a:spcPts val="0"/>
              </a:spcAft>
              <a:buNone/>
            </a:pPr>
            <a:r>
              <a:rPr b="1" lang="en" sz="1200">
                <a:highlight>
                  <a:srgbClr val="FFFFFF"/>
                </a:highlight>
              </a:rPr>
              <a:t>The CBYD partnership with Stafford and race teams at Stafford has provided many new creative opportunities for our marketing efforts.  CBYD enjoys being part of “The Show” and we look forward to continuing the partnership for many years to come!”</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p:txBody>
      </p:sp>
      <p:sp>
        <p:nvSpPr>
          <p:cNvPr id="305" name="Google Shape;305;p29"/>
          <p:cNvSpPr txBox="1"/>
          <p:nvPr/>
        </p:nvSpPr>
        <p:spPr>
          <a:xfrm>
            <a:off x="6394100" y="2326600"/>
            <a:ext cx="2343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t>Track &amp; Race Team Sponsor</a:t>
            </a:r>
            <a:endParaRPr b="1" i="1" sz="1200"/>
          </a:p>
        </p:txBody>
      </p:sp>
      <p:sp>
        <p:nvSpPr>
          <p:cNvPr id="306" name="Google Shape;306;p29"/>
          <p:cNvSpPr txBox="1"/>
          <p:nvPr/>
        </p:nvSpPr>
        <p:spPr>
          <a:xfrm>
            <a:off x="6639325" y="1763138"/>
            <a:ext cx="220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Derek Brown</a:t>
            </a:r>
            <a:endParaRPr b="1" sz="1500"/>
          </a:p>
          <a:p>
            <a:pPr indent="0" lvl="0" marL="0" rtl="0" algn="l">
              <a:spcBef>
                <a:spcPts val="0"/>
              </a:spcBef>
              <a:spcAft>
                <a:spcPts val="0"/>
              </a:spcAft>
              <a:buNone/>
            </a:pPr>
            <a:r>
              <a:rPr i="1" lang="en" sz="1300"/>
              <a:t>Call Before You Dig CT</a:t>
            </a:r>
            <a:endParaRPr i="1"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4"/>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7" name="Google Shape;67;p14"/>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68" name="Google Shape;68;p14"/>
          <p:cNvSpPr txBox="1"/>
          <p:nvPr/>
        </p:nvSpPr>
        <p:spPr>
          <a:xfrm>
            <a:off x="-1875" y="1215825"/>
            <a:ext cx="5667000" cy="272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5 reasons to get involved in Short Track Racing</a:t>
            </a:r>
            <a:endParaRPr b="1" i="1" sz="1200"/>
          </a:p>
          <a:p>
            <a:pPr indent="-317500" lvl="0" marL="457200" rtl="0" algn="l">
              <a:spcBef>
                <a:spcPts val="1000"/>
              </a:spcBef>
              <a:spcAft>
                <a:spcPts val="0"/>
              </a:spcAft>
              <a:buSzPts val="1400"/>
              <a:buAutoNum type="arabicPeriod"/>
            </a:pPr>
            <a:r>
              <a:rPr b="1" lang="en"/>
              <a:t>Hyper-local brand awareness</a:t>
            </a:r>
            <a:endParaRPr b="1"/>
          </a:p>
          <a:p>
            <a:pPr indent="457200" lvl="0" marL="457200" rtl="0" algn="l">
              <a:spcBef>
                <a:spcPts val="0"/>
              </a:spcBef>
              <a:spcAft>
                <a:spcPts val="0"/>
              </a:spcAft>
              <a:buNone/>
            </a:pPr>
            <a:r>
              <a:rPr i="1" lang="en"/>
              <a:t>Localized, passionate audience </a:t>
            </a:r>
            <a:endParaRPr i="1"/>
          </a:p>
          <a:p>
            <a:pPr indent="-317500" lvl="0" marL="457200" rtl="0" algn="l">
              <a:spcBef>
                <a:spcPts val="0"/>
              </a:spcBef>
              <a:spcAft>
                <a:spcPts val="0"/>
              </a:spcAft>
              <a:buSzPts val="1400"/>
              <a:buAutoNum type="arabicPeriod"/>
            </a:pPr>
            <a:r>
              <a:rPr b="1" lang="en"/>
              <a:t>Unique driver personalities</a:t>
            </a:r>
            <a:endParaRPr b="1"/>
          </a:p>
          <a:p>
            <a:pPr indent="0" lvl="0" marL="457200" rtl="0" algn="l">
              <a:spcBef>
                <a:spcPts val="0"/>
              </a:spcBef>
              <a:spcAft>
                <a:spcPts val="0"/>
              </a:spcAft>
              <a:buNone/>
            </a:pPr>
            <a:r>
              <a:rPr i="1" lang="en"/>
              <a:t>	Regional celebrities in a sport unlike any other</a:t>
            </a:r>
            <a:endParaRPr i="1"/>
          </a:p>
          <a:p>
            <a:pPr indent="-317500" lvl="0" marL="457200" rtl="0" algn="l">
              <a:spcBef>
                <a:spcPts val="0"/>
              </a:spcBef>
              <a:spcAft>
                <a:spcPts val="0"/>
              </a:spcAft>
              <a:buSzPts val="1400"/>
              <a:buAutoNum type="arabicPeriod"/>
            </a:pPr>
            <a:r>
              <a:rPr b="1" lang="en"/>
              <a:t>Ultimate fan access</a:t>
            </a:r>
            <a:endParaRPr b="1"/>
          </a:p>
          <a:p>
            <a:pPr indent="457200" lvl="0" marL="457200" rtl="0" algn="l">
              <a:spcBef>
                <a:spcPts val="0"/>
              </a:spcBef>
              <a:spcAft>
                <a:spcPts val="0"/>
              </a:spcAft>
              <a:buNone/>
            </a:pPr>
            <a:r>
              <a:rPr i="1" lang="en"/>
              <a:t>Unlimited access to your racing hero</a:t>
            </a:r>
            <a:endParaRPr i="1"/>
          </a:p>
          <a:p>
            <a:pPr indent="-317500" lvl="0" marL="457200" rtl="0" algn="l">
              <a:spcBef>
                <a:spcPts val="0"/>
              </a:spcBef>
              <a:spcAft>
                <a:spcPts val="0"/>
              </a:spcAft>
              <a:buClr>
                <a:schemeClr val="dk1"/>
              </a:buClr>
              <a:buSzPts val="1400"/>
              <a:buAutoNum type="arabicPeriod"/>
            </a:pPr>
            <a:r>
              <a:rPr b="1" lang="en">
                <a:solidFill>
                  <a:schemeClr val="dk1"/>
                </a:solidFill>
              </a:rPr>
              <a:t>One-of-a-kind live entertainment</a:t>
            </a:r>
            <a:endParaRPr b="1">
              <a:solidFill>
                <a:schemeClr val="dk1"/>
              </a:solidFill>
            </a:endParaRPr>
          </a:p>
          <a:p>
            <a:pPr indent="457200" lvl="0" marL="457200" rtl="0" algn="l">
              <a:spcBef>
                <a:spcPts val="0"/>
              </a:spcBef>
              <a:spcAft>
                <a:spcPts val="0"/>
              </a:spcAft>
              <a:buClr>
                <a:schemeClr val="dk1"/>
              </a:buClr>
              <a:buSzPts val="1100"/>
              <a:buFont typeface="Arial"/>
              <a:buNone/>
            </a:pPr>
            <a:r>
              <a:rPr i="1" lang="en">
                <a:solidFill>
                  <a:schemeClr val="dk1"/>
                </a:solidFill>
              </a:rPr>
              <a:t>Fast cars, cold beer &amp; the greatest show on asphalt</a:t>
            </a:r>
            <a:endParaRPr/>
          </a:p>
          <a:p>
            <a:pPr indent="-317500" lvl="0" marL="457200" rtl="0" algn="l">
              <a:spcBef>
                <a:spcPts val="0"/>
              </a:spcBef>
              <a:spcAft>
                <a:spcPts val="0"/>
              </a:spcAft>
              <a:buClr>
                <a:schemeClr val="dk1"/>
              </a:buClr>
              <a:buSzPts val="1400"/>
              <a:buAutoNum type="arabicPeriod"/>
            </a:pPr>
            <a:r>
              <a:rPr b="1" lang="en">
                <a:solidFill>
                  <a:schemeClr val="dk1"/>
                </a:solidFill>
              </a:rPr>
              <a:t>Digital &amp; physical growth</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i="1" lang="en">
                <a:solidFill>
                  <a:schemeClr val="dk1"/>
                </a:solidFill>
              </a:rPr>
              <a:t>Local racing continues to grow online &amp; in-person</a:t>
            </a:r>
            <a:endParaRPr/>
          </a:p>
        </p:txBody>
      </p:sp>
      <p:sp>
        <p:nvSpPr>
          <p:cNvPr id="69" name="Google Shape;69;p14"/>
          <p:cNvSpPr txBox="1"/>
          <p:nvPr/>
        </p:nvSpPr>
        <p:spPr>
          <a:xfrm>
            <a:off x="3177825" y="208675"/>
            <a:ext cx="58245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Short Track Racing at Stafford Speedway  </a:t>
            </a:r>
            <a:endParaRPr b="1" sz="2200">
              <a:solidFill>
                <a:srgbClr val="FFFFFF"/>
              </a:solidFill>
            </a:endParaRPr>
          </a:p>
        </p:txBody>
      </p:sp>
      <p:sp>
        <p:nvSpPr>
          <p:cNvPr id="70" name="Google Shape;70;p14"/>
          <p:cNvSpPr txBox="1"/>
          <p:nvPr/>
        </p:nvSpPr>
        <p:spPr>
          <a:xfrm>
            <a:off x="183225" y="4062000"/>
            <a:ext cx="47622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Auto Racing: The Most Exciting Sport on Earth</a:t>
            </a:r>
            <a:endParaRPr b="1" i="1" sz="1600">
              <a:solidFill>
                <a:srgbClr val="FFFFFF"/>
              </a:solidFill>
            </a:endParaRPr>
          </a:p>
        </p:txBody>
      </p:sp>
      <p:sp>
        <p:nvSpPr>
          <p:cNvPr id="71" name="Google Shape;71;p14"/>
          <p:cNvSpPr txBox="1"/>
          <p:nvPr/>
        </p:nvSpPr>
        <p:spPr>
          <a:xfrm>
            <a:off x="5235125" y="4255850"/>
            <a:ext cx="3921900" cy="354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1100"/>
              <a:t>Stafford is an industry leader in fan activation</a:t>
            </a:r>
            <a:endParaRPr b="1" sz="1100"/>
          </a:p>
        </p:txBody>
      </p:sp>
      <p:pic>
        <p:nvPicPr>
          <p:cNvPr id="72" name="Google Shape;72;p14"/>
          <p:cNvPicPr preferRelativeResize="0"/>
          <p:nvPr/>
        </p:nvPicPr>
        <p:blipFill rotWithShape="1">
          <a:blip r:embed="rId4">
            <a:alphaModFix/>
          </a:blip>
          <a:srcRect b="0" l="5476" r="5467" t="0"/>
          <a:stretch/>
        </p:blipFill>
        <p:spPr>
          <a:xfrm>
            <a:off x="5235125" y="1414905"/>
            <a:ext cx="3801400" cy="2840945"/>
          </a:xfrm>
          <a:prstGeom prst="rect">
            <a:avLst/>
          </a:prstGeom>
          <a:noFill/>
          <a:ln>
            <a:noFill/>
          </a:ln>
        </p:spPr>
      </p:pic>
      <p:sp>
        <p:nvSpPr>
          <p:cNvPr id="73" name="Google Shape;73;p14"/>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5"/>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82" name="Google Shape;82;p15"/>
          <p:cNvSpPr txBox="1"/>
          <p:nvPr/>
        </p:nvSpPr>
        <p:spPr>
          <a:xfrm>
            <a:off x="5374500" y="208675"/>
            <a:ext cx="36282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Stafford Motor Speedway</a:t>
            </a:r>
            <a:endParaRPr b="1" sz="2200">
              <a:solidFill>
                <a:srgbClr val="FFFFFF"/>
              </a:solidFill>
            </a:endParaRPr>
          </a:p>
        </p:txBody>
      </p:sp>
      <p:sp>
        <p:nvSpPr>
          <p:cNvPr id="83" name="Google Shape;83;p15"/>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84" name="Google Shape;84;p15"/>
          <p:cNvSpPr txBox="1"/>
          <p:nvPr/>
        </p:nvSpPr>
        <p:spPr>
          <a:xfrm>
            <a:off x="107025" y="1705825"/>
            <a:ext cx="3952500" cy="3632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SzPts val="1400"/>
              <a:buChar char="●"/>
            </a:pPr>
            <a:r>
              <a:rPr lang="en"/>
              <a:t>Located in Historic Stafford Springs, CT</a:t>
            </a:r>
            <a:endParaRPr/>
          </a:p>
          <a:p>
            <a:pPr indent="-317500" lvl="0" marL="457200" rtl="0" algn="l">
              <a:lnSpc>
                <a:spcPct val="150000"/>
              </a:lnSpc>
              <a:spcBef>
                <a:spcPts val="0"/>
              </a:spcBef>
              <a:spcAft>
                <a:spcPts val="0"/>
              </a:spcAft>
              <a:buSzPts val="1400"/>
              <a:buChar char="●"/>
            </a:pPr>
            <a:r>
              <a:rPr lang="en"/>
              <a:t>½ Mile Paved Oval</a:t>
            </a:r>
            <a:endParaRPr/>
          </a:p>
          <a:p>
            <a:pPr indent="-317500" lvl="0" marL="457200" rtl="0" algn="l">
              <a:lnSpc>
                <a:spcPct val="150000"/>
              </a:lnSpc>
              <a:spcBef>
                <a:spcPts val="0"/>
              </a:spcBef>
              <a:spcAft>
                <a:spcPts val="0"/>
              </a:spcAft>
              <a:buSzPts val="1400"/>
              <a:buChar char="●"/>
            </a:pPr>
            <a:r>
              <a:rPr lang="en"/>
              <a:t>Founded in 1870</a:t>
            </a:r>
            <a:endParaRPr/>
          </a:p>
          <a:p>
            <a:pPr indent="-317500" lvl="1" marL="914400" rtl="0" algn="l">
              <a:lnSpc>
                <a:spcPct val="150000"/>
              </a:lnSpc>
              <a:spcBef>
                <a:spcPts val="0"/>
              </a:spcBef>
              <a:spcAft>
                <a:spcPts val="0"/>
              </a:spcAft>
              <a:buSzPts val="1400"/>
              <a:buChar char="○"/>
            </a:pPr>
            <a:r>
              <a:rPr lang="en"/>
              <a:t>Stafford Springs Agricultural Park</a:t>
            </a:r>
            <a:endParaRPr/>
          </a:p>
          <a:p>
            <a:pPr indent="-317500" lvl="0" marL="457200" rtl="0" algn="l">
              <a:lnSpc>
                <a:spcPct val="150000"/>
              </a:lnSpc>
              <a:spcBef>
                <a:spcPts val="0"/>
              </a:spcBef>
              <a:spcAft>
                <a:spcPts val="0"/>
              </a:spcAft>
              <a:buSzPts val="1400"/>
              <a:buChar char="●"/>
            </a:pPr>
            <a:r>
              <a:rPr lang="en">
                <a:solidFill>
                  <a:schemeClr val="dk1"/>
                </a:solidFill>
              </a:rPr>
              <a:t>Track First Paved in 1967</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Inaugural Spring Sizzler held in 1972</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Home of the SK Modified® division</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First track to host the SRX Racing series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5" name="Google Shape;85;p15"/>
          <p:cNvPicPr preferRelativeResize="0"/>
          <p:nvPr/>
        </p:nvPicPr>
        <p:blipFill rotWithShape="1">
          <a:blip r:embed="rId4">
            <a:alphaModFix/>
          </a:blip>
          <a:srcRect b="14059" l="7358" r="1798" t="0"/>
          <a:stretch/>
        </p:blipFill>
        <p:spPr>
          <a:xfrm>
            <a:off x="4064275" y="1357775"/>
            <a:ext cx="4699899" cy="2961200"/>
          </a:xfrm>
          <a:prstGeom prst="rect">
            <a:avLst/>
          </a:prstGeom>
          <a:noFill/>
          <a:ln>
            <a:noFill/>
          </a:ln>
        </p:spPr>
      </p:pic>
      <p:sp>
        <p:nvSpPr>
          <p:cNvPr id="86" name="Google Shape;86;p15"/>
          <p:cNvSpPr txBox="1"/>
          <p:nvPr/>
        </p:nvSpPr>
        <p:spPr>
          <a:xfrm>
            <a:off x="183225" y="1198525"/>
            <a:ext cx="62868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Stafford Speedway: First Class Venue, First Class </a:t>
            </a:r>
            <a:r>
              <a:rPr b="1" i="1" lang="en" sz="1600">
                <a:solidFill>
                  <a:srgbClr val="FFFFFF"/>
                </a:solidFill>
              </a:rPr>
              <a:t>Competition</a:t>
            </a:r>
            <a:endParaRPr b="1" i="1" sz="1600">
              <a:solidFill>
                <a:srgbClr val="FFFFFF"/>
              </a:solidFill>
            </a:endParaRPr>
          </a:p>
        </p:txBody>
      </p:sp>
      <p:sp>
        <p:nvSpPr>
          <p:cNvPr id="87" name="Google Shape;87;p15"/>
          <p:cNvSpPr txBox="1"/>
          <p:nvPr/>
        </p:nvSpPr>
        <p:spPr>
          <a:xfrm>
            <a:off x="4064325" y="4267675"/>
            <a:ext cx="4699800" cy="354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1100"/>
              <a:t>Friday Night Lights at Stafford Speedway</a:t>
            </a:r>
            <a:endParaRPr b="1"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6"/>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6"/>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96" name="Google Shape;96;p16"/>
          <p:cNvSpPr txBox="1"/>
          <p:nvPr/>
        </p:nvSpPr>
        <p:spPr>
          <a:xfrm>
            <a:off x="5690700" y="208675"/>
            <a:ext cx="3312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2023 Racing Schedule </a:t>
            </a:r>
            <a:endParaRPr b="1" sz="2200">
              <a:solidFill>
                <a:srgbClr val="FFFFFF"/>
              </a:solidFill>
            </a:endParaRPr>
          </a:p>
        </p:txBody>
      </p:sp>
      <p:sp>
        <p:nvSpPr>
          <p:cNvPr id="97" name="Google Shape;97;p16"/>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pic>
        <p:nvPicPr>
          <p:cNvPr id="98" name="Google Shape;98;p16"/>
          <p:cNvPicPr preferRelativeResize="0"/>
          <p:nvPr/>
        </p:nvPicPr>
        <p:blipFill rotWithShape="1">
          <a:blip r:embed="rId4">
            <a:alphaModFix/>
          </a:blip>
          <a:srcRect b="7741" l="0" r="0" t="7741"/>
          <a:stretch/>
        </p:blipFill>
        <p:spPr>
          <a:xfrm>
            <a:off x="3665450" y="1283267"/>
            <a:ext cx="5402348" cy="3038809"/>
          </a:xfrm>
          <a:prstGeom prst="rect">
            <a:avLst/>
          </a:prstGeom>
          <a:noFill/>
          <a:ln>
            <a:noFill/>
          </a:ln>
        </p:spPr>
      </p:pic>
      <p:sp>
        <p:nvSpPr>
          <p:cNvPr id="99" name="Google Shape;99;p16"/>
          <p:cNvSpPr txBox="1"/>
          <p:nvPr/>
        </p:nvSpPr>
        <p:spPr>
          <a:xfrm>
            <a:off x="183300" y="1198525"/>
            <a:ext cx="43887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Racing Under the Lights Every Friday Night</a:t>
            </a:r>
            <a:endParaRPr b="1" i="1" sz="1600">
              <a:solidFill>
                <a:srgbClr val="FFFFFF"/>
              </a:solidFill>
            </a:endParaRPr>
          </a:p>
        </p:txBody>
      </p:sp>
      <p:sp>
        <p:nvSpPr>
          <p:cNvPr id="100" name="Google Shape;100;p16"/>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Stafford’s SK Modified® Division is Recognized as one of the Toughest in the Country</a:t>
            </a:r>
            <a:endParaRPr b="1" sz="1000"/>
          </a:p>
        </p:txBody>
      </p:sp>
      <p:sp>
        <p:nvSpPr>
          <p:cNvPr id="101" name="Google Shape;101;p16"/>
          <p:cNvSpPr txBox="1"/>
          <p:nvPr/>
        </p:nvSpPr>
        <p:spPr>
          <a:xfrm>
            <a:off x="233675" y="1785275"/>
            <a:ext cx="3312000" cy="256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- 25 Scheduled Racing Events</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- 51st running of the Spring Sizzler</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- 6 Open Modified events </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 Annual attendance ~175,000 </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 </a:t>
            </a:r>
            <a:r>
              <a:rPr lang="en" sz="1300" u="sng">
                <a:solidFill>
                  <a:schemeClr val="hlink"/>
                </a:solidFill>
                <a:hlinkClick r:id="rId5"/>
              </a:rPr>
              <a:t>StaffordSpeedway.com/schedule</a:t>
            </a:r>
            <a:endParaRPr sz="13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t/>
            </a:r>
            <a:endParaRPr sz="13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7"/>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7"/>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110" name="Google Shape;110;p17"/>
          <p:cNvSpPr txBox="1"/>
          <p:nvPr/>
        </p:nvSpPr>
        <p:spPr>
          <a:xfrm>
            <a:off x="183225" y="2130050"/>
            <a:ext cx="35664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Average Weekly Viewers: 15,591</a:t>
            </a:r>
            <a:endParaRPr b="1" i="1" sz="1600">
              <a:solidFill>
                <a:srgbClr val="FFFFFF"/>
              </a:solidFill>
            </a:endParaRPr>
          </a:p>
        </p:txBody>
      </p:sp>
      <p:pic>
        <p:nvPicPr>
          <p:cNvPr id="111" name="Google Shape;111;p17"/>
          <p:cNvPicPr preferRelativeResize="0"/>
          <p:nvPr/>
        </p:nvPicPr>
        <p:blipFill>
          <a:blip r:embed="rId4">
            <a:alphaModFix/>
          </a:blip>
          <a:stretch>
            <a:fillRect/>
          </a:stretch>
        </p:blipFill>
        <p:spPr>
          <a:xfrm>
            <a:off x="5769983" y="261700"/>
            <a:ext cx="3138519" cy="354000"/>
          </a:xfrm>
          <a:prstGeom prst="rect">
            <a:avLst/>
          </a:prstGeom>
          <a:noFill/>
          <a:ln>
            <a:noFill/>
          </a:ln>
        </p:spPr>
      </p:pic>
      <p:sp>
        <p:nvSpPr>
          <p:cNvPr id="112" name="Google Shape;112;p17"/>
          <p:cNvSpPr txBox="1"/>
          <p:nvPr/>
        </p:nvSpPr>
        <p:spPr>
          <a:xfrm>
            <a:off x="183225" y="2742550"/>
            <a:ext cx="35664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Peak Weekly Viewers: 24,265</a:t>
            </a:r>
            <a:endParaRPr b="1" i="1" sz="1600">
              <a:solidFill>
                <a:srgbClr val="FFFFFF"/>
              </a:solidFill>
            </a:endParaRPr>
          </a:p>
        </p:txBody>
      </p:sp>
      <p:pic>
        <p:nvPicPr>
          <p:cNvPr id="113" name="Google Shape;113;p17"/>
          <p:cNvPicPr preferRelativeResize="0"/>
          <p:nvPr/>
        </p:nvPicPr>
        <p:blipFill rotWithShape="1">
          <a:blip r:embed="rId5">
            <a:alphaModFix/>
          </a:blip>
          <a:srcRect b="24733" l="0" r="0" t="11056"/>
          <a:stretch/>
        </p:blipFill>
        <p:spPr>
          <a:xfrm>
            <a:off x="4757100" y="988775"/>
            <a:ext cx="4075201" cy="3271552"/>
          </a:xfrm>
          <a:prstGeom prst="rect">
            <a:avLst/>
          </a:prstGeom>
          <a:noFill/>
          <a:ln>
            <a:noFill/>
          </a:ln>
        </p:spPr>
      </p:pic>
      <p:sp>
        <p:nvSpPr>
          <p:cNvPr id="114" name="Google Shape;114;p17"/>
          <p:cNvSpPr txBox="1"/>
          <p:nvPr/>
        </p:nvSpPr>
        <p:spPr>
          <a:xfrm>
            <a:off x="-78075" y="3313850"/>
            <a:ext cx="4478100" cy="985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a:t>- First asphalt track on the FloRacing platform</a:t>
            </a:r>
            <a:endParaRPr b="1" sz="1300"/>
          </a:p>
          <a:p>
            <a:pPr indent="0" lvl="0" marL="0" rtl="0" algn="l">
              <a:lnSpc>
                <a:spcPct val="150000"/>
              </a:lnSpc>
              <a:spcBef>
                <a:spcPts val="0"/>
              </a:spcBef>
              <a:spcAft>
                <a:spcPts val="0"/>
              </a:spcAft>
              <a:buNone/>
            </a:pPr>
            <a:r>
              <a:rPr b="1" lang="en" sz="1300"/>
              <a:t>- Produced in-house by Stafford Speedway</a:t>
            </a:r>
            <a:endParaRPr b="1" sz="1300"/>
          </a:p>
          <a:p>
            <a:pPr indent="0" lvl="0" marL="0" rtl="0" algn="l">
              <a:lnSpc>
                <a:spcPct val="150000"/>
              </a:lnSpc>
              <a:spcBef>
                <a:spcPts val="0"/>
              </a:spcBef>
              <a:spcAft>
                <a:spcPts val="0"/>
              </a:spcAft>
              <a:buNone/>
            </a:pPr>
            <a:r>
              <a:rPr b="1" lang="en" sz="1300"/>
              <a:t>- Recognized as one of the top productions in racing</a:t>
            </a:r>
            <a:endParaRPr b="1" sz="1300"/>
          </a:p>
        </p:txBody>
      </p:sp>
      <p:sp>
        <p:nvSpPr>
          <p:cNvPr id="115" name="Google Shape;115;p17"/>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16" name="Google Shape;116;p17"/>
          <p:cNvSpPr txBox="1"/>
          <p:nvPr/>
        </p:nvSpPr>
        <p:spPr>
          <a:xfrm>
            <a:off x="-1875" y="1292025"/>
            <a:ext cx="4336200" cy="74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All Events Streamed Live on FloRacing</a:t>
            </a:r>
            <a:endParaRPr b="1" sz="1700"/>
          </a:p>
          <a:p>
            <a:pPr indent="0" lvl="0" marL="0" rtl="0" algn="l">
              <a:spcBef>
                <a:spcPts val="1000"/>
              </a:spcBef>
              <a:spcAft>
                <a:spcPts val="1000"/>
              </a:spcAft>
              <a:buNone/>
            </a:pPr>
            <a:r>
              <a:rPr i="1" lang="en" sz="1100"/>
              <a:t>2022 Stafford Speedway FloRacing Viewership Metrics</a:t>
            </a:r>
            <a:endParaRPr i="1" sz="1100"/>
          </a:p>
        </p:txBody>
      </p:sp>
      <p:sp>
        <p:nvSpPr>
          <p:cNvPr id="117" name="Google Shape;117;p17"/>
          <p:cNvSpPr txBox="1"/>
          <p:nvPr/>
        </p:nvSpPr>
        <p:spPr>
          <a:xfrm>
            <a:off x="4444800" y="4215300"/>
            <a:ext cx="4699800" cy="354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1000"/>
              <a:t>Live streaming puts Stafford drivers in front of </a:t>
            </a:r>
            <a:r>
              <a:rPr b="1" lang="en" sz="1000"/>
              <a:t>thousands</a:t>
            </a:r>
            <a:r>
              <a:rPr b="1" lang="en" sz="1000"/>
              <a:t> each week</a:t>
            </a:r>
            <a:endParaRPr b="1"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8"/>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8"/>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pic>
        <p:nvPicPr>
          <p:cNvPr id="126" name="Google Shape;126;p18"/>
          <p:cNvPicPr preferRelativeResize="0"/>
          <p:nvPr/>
        </p:nvPicPr>
        <p:blipFill rotWithShape="1">
          <a:blip r:embed="rId4">
            <a:alphaModFix/>
          </a:blip>
          <a:srcRect b="69" l="0" r="0" t="79"/>
          <a:stretch/>
        </p:blipFill>
        <p:spPr>
          <a:xfrm>
            <a:off x="4267200" y="1396575"/>
            <a:ext cx="4653972" cy="3092627"/>
          </a:xfrm>
          <a:prstGeom prst="rect">
            <a:avLst/>
          </a:prstGeom>
          <a:noFill/>
          <a:ln>
            <a:noFill/>
          </a:ln>
        </p:spPr>
      </p:pic>
      <p:sp>
        <p:nvSpPr>
          <p:cNvPr id="127" name="Google Shape;127;p18"/>
          <p:cNvSpPr txBox="1"/>
          <p:nvPr/>
        </p:nvSpPr>
        <p:spPr>
          <a:xfrm>
            <a:off x="6439200" y="208675"/>
            <a:ext cx="25635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Online Presence</a:t>
            </a:r>
            <a:endParaRPr b="1" sz="2200">
              <a:solidFill>
                <a:srgbClr val="FFFFFF"/>
              </a:solidFill>
            </a:endParaRPr>
          </a:p>
        </p:txBody>
      </p:sp>
      <p:sp>
        <p:nvSpPr>
          <p:cNvPr id="128" name="Google Shape;128;p18"/>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29" name="Google Shape;129;p18"/>
          <p:cNvSpPr txBox="1"/>
          <p:nvPr/>
        </p:nvSpPr>
        <p:spPr>
          <a:xfrm>
            <a:off x="-35775" y="1622675"/>
            <a:ext cx="4455300" cy="2928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SzPts val="1300"/>
              <a:buChar char="-"/>
            </a:pPr>
            <a:r>
              <a:rPr lang="en" sz="1300"/>
              <a:t>With a large online presence Stafford Speedway showcases </a:t>
            </a:r>
            <a:r>
              <a:rPr lang="en" sz="1300"/>
              <a:t>your brand </a:t>
            </a:r>
            <a:r>
              <a:rPr lang="en" sz="1300"/>
              <a:t>to a </a:t>
            </a:r>
            <a:r>
              <a:rPr lang="en" sz="1300"/>
              <a:t>unique audience</a:t>
            </a:r>
            <a:endParaRPr sz="1300"/>
          </a:p>
          <a:p>
            <a:pPr indent="0" lvl="0" marL="0" rtl="0" algn="l">
              <a:lnSpc>
                <a:spcPct val="150000"/>
              </a:lnSpc>
              <a:spcBef>
                <a:spcPts val="1000"/>
              </a:spcBef>
              <a:spcAft>
                <a:spcPts val="0"/>
              </a:spcAft>
              <a:buNone/>
            </a:pPr>
            <a:r>
              <a:rPr b="1" i="1" lang="en"/>
              <a:t>Stafford Speedway Online Presence</a:t>
            </a:r>
            <a:endParaRPr b="1" i="1"/>
          </a:p>
          <a:p>
            <a:pPr indent="-317500" lvl="0" marL="457200" rtl="0" algn="l">
              <a:lnSpc>
                <a:spcPct val="150000"/>
              </a:lnSpc>
              <a:spcBef>
                <a:spcPts val="0"/>
              </a:spcBef>
              <a:spcAft>
                <a:spcPts val="0"/>
              </a:spcAft>
              <a:buSzPts val="1400"/>
              <a:buChar char="-"/>
            </a:pPr>
            <a:r>
              <a:rPr b="1" lang="en"/>
              <a:t>Facebook:</a:t>
            </a:r>
            <a:r>
              <a:rPr lang="en"/>
              <a:t> 33k followers</a:t>
            </a:r>
            <a:endParaRPr/>
          </a:p>
          <a:p>
            <a:pPr indent="-317500" lvl="0" marL="457200" rtl="0" algn="l">
              <a:lnSpc>
                <a:spcPct val="150000"/>
              </a:lnSpc>
              <a:spcBef>
                <a:spcPts val="0"/>
              </a:spcBef>
              <a:spcAft>
                <a:spcPts val="0"/>
              </a:spcAft>
              <a:buSzPts val="1400"/>
              <a:buChar char="-"/>
            </a:pPr>
            <a:r>
              <a:rPr b="1" lang="en"/>
              <a:t>Instagram:</a:t>
            </a:r>
            <a:r>
              <a:rPr lang="en"/>
              <a:t> 32.6k followers</a:t>
            </a:r>
            <a:endParaRPr/>
          </a:p>
          <a:p>
            <a:pPr indent="-317500" lvl="0" marL="457200" rtl="0" algn="l">
              <a:lnSpc>
                <a:spcPct val="150000"/>
              </a:lnSpc>
              <a:spcBef>
                <a:spcPts val="0"/>
              </a:spcBef>
              <a:spcAft>
                <a:spcPts val="0"/>
              </a:spcAft>
              <a:buSzPts val="1400"/>
              <a:buChar char="-"/>
            </a:pPr>
            <a:r>
              <a:rPr b="1" lang="en"/>
              <a:t>Twitter:</a:t>
            </a:r>
            <a:r>
              <a:rPr lang="en"/>
              <a:t> 11.2k followers</a:t>
            </a:r>
            <a:endParaRPr/>
          </a:p>
          <a:p>
            <a:pPr indent="-317500" lvl="0" marL="457200" rtl="0" algn="l">
              <a:lnSpc>
                <a:spcPct val="150000"/>
              </a:lnSpc>
              <a:spcBef>
                <a:spcPts val="0"/>
              </a:spcBef>
              <a:spcAft>
                <a:spcPts val="0"/>
              </a:spcAft>
              <a:buSzPts val="1400"/>
              <a:buChar char="-"/>
            </a:pPr>
            <a:r>
              <a:rPr b="1" lang="en"/>
              <a:t>YouTube:</a:t>
            </a:r>
            <a:r>
              <a:rPr lang="en"/>
              <a:t> 3,850 subscribers</a:t>
            </a:r>
            <a:endParaRPr/>
          </a:p>
          <a:p>
            <a:pPr indent="-317500" lvl="0" marL="457200" rtl="0" algn="l">
              <a:lnSpc>
                <a:spcPct val="150000"/>
              </a:lnSpc>
              <a:spcBef>
                <a:spcPts val="0"/>
              </a:spcBef>
              <a:spcAft>
                <a:spcPts val="0"/>
              </a:spcAft>
              <a:buSzPts val="1400"/>
              <a:buChar char="-"/>
            </a:pPr>
            <a:r>
              <a:rPr b="1" lang="en"/>
              <a:t> StaffordSpeedway.com:</a:t>
            </a:r>
            <a:r>
              <a:rPr lang="en"/>
              <a:t> </a:t>
            </a:r>
            <a:endParaRPr/>
          </a:p>
          <a:p>
            <a:pPr indent="-317500" lvl="1" marL="914400" rtl="0" algn="l">
              <a:lnSpc>
                <a:spcPct val="150000"/>
              </a:lnSpc>
              <a:spcBef>
                <a:spcPts val="0"/>
              </a:spcBef>
              <a:spcAft>
                <a:spcPts val="0"/>
              </a:spcAft>
              <a:buSzPts val="1400"/>
              <a:buChar char="-"/>
            </a:pPr>
            <a:r>
              <a:rPr lang="en"/>
              <a:t>3 million annual page views</a:t>
            </a:r>
            <a:endParaRPr/>
          </a:p>
        </p:txBody>
      </p:sp>
      <p:sp>
        <p:nvSpPr>
          <p:cNvPr id="130" name="Google Shape;130;p18"/>
          <p:cNvSpPr txBox="1"/>
          <p:nvPr/>
        </p:nvSpPr>
        <p:spPr>
          <a:xfrm>
            <a:off x="183300" y="1198525"/>
            <a:ext cx="52431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Increasing Fan Engagement through Digital Content </a:t>
            </a:r>
            <a:endParaRPr b="1" i="1" sz="1600">
              <a:solidFill>
                <a:srgbClr val="FFFFFF"/>
              </a:solidFill>
            </a:endParaRPr>
          </a:p>
        </p:txBody>
      </p:sp>
      <p:sp>
        <p:nvSpPr>
          <p:cNvPr id="131" name="Google Shape;131;p18"/>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19"/>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19"/>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pic>
        <p:nvPicPr>
          <p:cNvPr id="140" name="Google Shape;140;p19"/>
          <p:cNvPicPr preferRelativeResize="0"/>
          <p:nvPr/>
        </p:nvPicPr>
        <p:blipFill rotWithShape="1">
          <a:blip r:embed="rId4">
            <a:alphaModFix/>
          </a:blip>
          <a:srcRect b="11577" l="0" r="0" t="2021"/>
          <a:stretch/>
        </p:blipFill>
        <p:spPr>
          <a:xfrm>
            <a:off x="4264976" y="1274725"/>
            <a:ext cx="4846788" cy="2899913"/>
          </a:xfrm>
          <a:prstGeom prst="rect">
            <a:avLst/>
          </a:prstGeom>
          <a:noFill/>
          <a:ln>
            <a:noFill/>
          </a:ln>
        </p:spPr>
      </p:pic>
      <p:sp>
        <p:nvSpPr>
          <p:cNvPr id="141" name="Google Shape;141;p19"/>
          <p:cNvSpPr txBox="1"/>
          <p:nvPr/>
        </p:nvSpPr>
        <p:spPr>
          <a:xfrm>
            <a:off x="6439200" y="208675"/>
            <a:ext cx="25635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Online Presence</a:t>
            </a:r>
            <a:endParaRPr b="1" sz="2200">
              <a:solidFill>
                <a:srgbClr val="FFFFFF"/>
              </a:solidFill>
            </a:endParaRPr>
          </a:p>
        </p:txBody>
      </p:sp>
      <p:sp>
        <p:nvSpPr>
          <p:cNvPr id="142" name="Google Shape;142;p19"/>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43" name="Google Shape;143;p19"/>
          <p:cNvSpPr txBox="1"/>
          <p:nvPr/>
        </p:nvSpPr>
        <p:spPr>
          <a:xfrm>
            <a:off x="-111975" y="1622675"/>
            <a:ext cx="4643400" cy="26835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SzPts val="1300"/>
              <a:buChar char="-"/>
            </a:pPr>
            <a:r>
              <a:rPr lang="en" sz="1300"/>
              <a:t>Stafford’s content is centered </a:t>
            </a:r>
            <a:r>
              <a:rPr lang="en" sz="1300"/>
              <a:t>around</a:t>
            </a:r>
            <a:r>
              <a:rPr lang="en" sz="1300"/>
              <a:t> the drivers &amp; teams, establishing them as the stars of the show</a:t>
            </a:r>
            <a:endParaRPr sz="1300"/>
          </a:p>
          <a:p>
            <a:pPr indent="0" lvl="0" marL="0" rtl="0" algn="l">
              <a:lnSpc>
                <a:spcPct val="115000"/>
              </a:lnSpc>
              <a:spcBef>
                <a:spcPts val="0"/>
              </a:spcBef>
              <a:spcAft>
                <a:spcPts val="0"/>
              </a:spcAft>
              <a:buNone/>
            </a:pPr>
            <a:r>
              <a:t/>
            </a:r>
            <a:endParaRPr sz="1300"/>
          </a:p>
          <a:p>
            <a:pPr indent="0" lvl="0" marL="0" rtl="0" algn="l">
              <a:lnSpc>
                <a:spcPct val="150000"/>
              </a:lnSpc>
              <a:spcBef>
                <a:spcPts val="0"/>
              </a:spcBef>
              <a:spcAft>
                <a:spcPts val="0"/>
              </a:spcAft>
              <a:buNone/>
            </a:pPr>
            <a:r>
              <a:rPr b="1" i="1" lang="en" sz="1300"/>
              <a:t>Content featuring your driver online and at the track</a:t>
            </a:r>
            <a:endParaRPr/>
          </a:p>
          <a:p>
            <a:pPr indent="-317500" lvl="0" marL="457200" rtl="0" algn="l">
              <a:lnSpc>
                <a:spcPct val="150000"/>
              </a:lnSpc>
              <a:spcBef>
                <a:spcPts val="0"/>
              </a:spcBef>
              <a:spcAft>
                <a:spcPts val="0"/>
              </a:spcAft>
              <a:buSzPts val="1400"/>
              <a:buChar char="-"/>
            </a:pPr>
            <a:r>
              <a:rPr lang="en"/>
              <a:t>Pre and post-race driver interviews</a:t>
            </a:r>
            <a:endParaRPr/>
          </a:p>
          <a:p>
            <a:pPr indent="-317500" lvl="0" marL="457200" rtl="0" algn="l">
              <a:lnSpc>
                <a:spcPct val="150000"/>
              </a:lnSpc>
              <a:spcBef>
                <a:spcPts val="0"/>
              </a:spcBef>
              <a:spcAft>
                <a:spcPts val="0"/>
              </a:spcAft>
              <a:buSzPts val="1400"/>
              <a:buChar char="-"/>
            </a:pPr>
            <a:r>
              <a:rPr lang="en"/>
              <a:t>Driver &amp; team profiles </a:t>
            </a:r>
            <a:endParaRPr/>
          </a:p>
          <a:p>
            <a:pPr indent="-317500" lvl="0" marL="457200" rtl="0" algn="l">
              <a:lnSpc>
                <a:spcPct val="150000"/>
              </a:lnSpc>
              <a:spcBef>
                <a:spcPts val="0"/>
              </a:spcBef>
              <a:spcAft>
                <a:spcPts val="0"/>
              </a:spcAft>
              <a:buSzPts val="1400"/>
              <a:buChar char="-"/>
            </a:pPr>
            <a:r>
              <a:rPr lang="en"/>
              <a:t>Weekly highlights and driver features</a:t>
            </a:r>
            <a:endParaRPr/>
          </a:p>
          <a:p>
            <a:pPr indent="-317500" lvl="0" marL="457200" rtl="0" algn="l">
              <a:lnSpc>
                <a:spcPct val="150000"/>
              </a:lnSpc>
              <a:spcBef>
                <a:spcPts val="0"/>
              </a:spcBef>
              <a:spcAft>
                <a:spcPts val="0"/>
              </a:spcAft>
              <a:buSzPts val="1400"/>
              <a:buChar char="-"/>
            </a:pPr>
            <a:r>
              <a:rPr lang="en"/>
              <a:t>Behind the scenes photos &amp; videos</a:t>
            </a:r>
            <a:endParaRPr/>
          </a:p>
          <a:p>
            <a:pPr indent="-317500" lvl="0" marL="457200" rtl="0" algn="l">
              <a:lnSpc>
                <a:spcPct val="150000"/>
              </a:lnSpc>
              <a:spcBef>
                <a:spcPts val="0"/>
              </a:spcBef>
              <a:spcAft>
                <a:spcPts val="0"/>
              </a:spcAft>
              <a:buSzPts val="1400"/>
              <a:buChar char="-"/>
            </a:pPr>
            <a:r>
              <a:rPr lang="en"/>
              <a:t>Victory lane, podium, &amp; starting grid interviews</a:t>
            </a:r>
            <a:endParaRPr/>
          </a:p>
        </p:txBody>
      </p:sp>
      <p:sp>
        <p:nvSpPr>
          <p:cNvPr id="144" name="Google Shape;144;p19"/>
          <p:cNvSpPr txBox="1"/>
          <p:nvPr/>
        </p:nvSpPr>
        <p:spPr>
          <a:xfrm>
            <a:off x="183300" y="1198525"/>
            <a:ext cx="36132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Content First Marketing Approach </a:t>
            </a:r>
            <a:endParaRPr b="1" i="1" sz="1600">
              <a:solidFill>
                <a:srgbClr val="FFFFFF"/>
              </a:solidFill>
            </a:endParaRPr>
          </a:p>
        </p:txBody>
      </p:sp>
      <p:sp>
        <p:nvSpPr>
          <p:cNvPr id="145" name="Google Shape;145;p19"/>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
        <p:nvSpPr>
          <p:cNvPr id="146" name="Google Shape;146;p19"/>
          <p:cNvSpPr txBox="1"/>
          <p:nvPr/>
        </p:nvSpPr>
        <p:spPr>
          <a:xfrm>
            <a:off x="4232125" y="4139100"/>
            <a:ext cx="4912500" cy="354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1000"/>
              <a:t>Stafford’s 20’ x 40’ Video Scoreboard F</a:t>
            </a:r>
            <a:r>
              <a:rPr b="1" lang="en" sz="1000"/>
              <a:t>eatures</a:t>
            </a:r>
            <a:r>
              <a:rPr b="1" lang="en" sz="1000"/>
              <a:t> Driver Content at Each Event</a:t>
            </a:r>
            <a:endParaRPr b="1"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0"/>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20"/>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155" name="Google Shape;155;p20"/>
          <p:cNvSpPr txBox="1"/>
          <p:nvPr/>
        </p:nvSpPr>
        <p:spPr>
          <a:xfrm>
            <a:off x="6203600" y="208675"/>
            <a:ext cx="2799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Racing Divisions</a:t>
            </a:r>
            <a:endParaRPr b="1" sz="2200">
              <a:solidFill>
                <a:srgbClr val="FFFFFF"/>
              </a:solidFill>
            </a:endParaRPr>
          </a:p>
        </p:txBody>
      </p:sp>
      <p:sp>
        <p:nvSpPr>
          <p:cNvPr id="156" name="Google Shape;156;p20"/>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
        <p:nvSpPr>
          <p:cNvPr id="157" name="Google Shape;157;p20"/>
          <p:cNvSpPr txBox="1"/>
          <p:nvPr/>
        </p:nvSpPr>
        <p:spPr>
          <a:xfrm>
            <a:off x="3665325" y="1599375"/>
            <a:ext cx="52680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SK Modified</a:t>
            </a:r>
            <a:r>
              <a:rPr b="1" lang="en" sz="1200"/>
              <a:t>®</a:t>
            </a:r>
            <a:r>
              <a:rPr lang="en" sz="1700"/>
              <a:t> - Stafford’s top weekly division often labeled the most competitive weekly division in the country. Open wheel &amp; fast.</a:t>
            </a:r>
            <a:r>
              <a:rPr lang="en"/>
              <a:t> </a:t>
            </a:r>
            <a:endParaRPr/>
          </a:p>
        </p:txBody>
      </p:sp>
      <p:pic>
        <p:nvPicPr>
          <p:cNvPr id="158" name="Google Shape;158;p20"/>
          <p:cNvPicPr preferRelativeResize="0"/>
          <p:nvPr/>
        </p:nvPicPr>
        <p:blipFill rotWithShape="1">
          <a:blip r:embed="rId4">
            <a:alphaModFix/>
          </a:blip>
          <a:srcRect b="3139" l="0" r="0" t="3130"/>
          <a:stretch/>
        </p:blipFill>
        <p:spPr>
          <a:xfrm>
            <a:off x="144875" y="1282200"/>
            <a:ext cx="3453476" cy="1820776"/>
          </a:xfrm>
          <a:prstGeom prst="rect">
            <a:avLst/>
          </a:prstGeom>
          <a:noFill/>
          <a:ln>
            <a:noFill/>
          </a:ln>
        </p:spPr>
      </p:pic>
      <p:sp>
        <p:nvSpPr>
          <p:cNvPr id="159" name="Google Shape;159;p20"/>
          <p:cNvSpPr txBox="1"/>
          <p:nvPr/>
        </p:nvSpPr>
        <p:spPr>
          <a:xfrm>
            <a:off x="379625" y="3351350"/>
            <a:ext cx="47334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Late Model</a:t>
            </a:r>
            <a:r>
              <a:rPr lang="en" sz="1700"/>
              <a:t> - Stafford’s top full-fender weekly division. This division is rough and tumble producing tough drivers and great racing. </a:t>
            </a:r>
            <a:endParaRPr/>
          </a:p>
        </p:txBody>
      </p:sp>
      <p:pic>
        <p:nvPicPr>
          <p:cNvPr id="160" name="Google Shape;160;p20"/>
          <p:cNvPicPr preferRelativeResize="0"/>
          <p:nvPr/>
        </p:nvPicPr>
        <p:blipFill rotWithShape="1">
          <a:blip r:embed="rId5">
            <a:alphaModFix/>
          </a:blip>
          <a:srcRect b="2892" l="0" r="0" t="2892"/>
          <a:stretch/>
        </p:blipFill>
        <p:spPr>
          <a:xfrm>
            <a:off x="5036825" y="2647950"/>
            <a:ext cx="3657882" cy="1938548"/>
          </a:xfrm>
          <a:prstGeom prst="rect">
            <a:avLst/>
          </a:prstGeom>
          <a:noFill/>
          <a:ln>
            <a:noFill/>
          </a:ln>
        </p:spPr>
      </p:pic>
      <p:sp>
        <p:nvSpPr>
          <p:cNvPr id="161" name="Google Shape;161;p20"/>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21"/>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69" name="Google Shape;169;p21"/>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170" name="Google Shape;170;p21"/>
          <p:cNvSpPr txBox="1"/>
          <p:nvPr/>
        </p:nvSpPr>
        <p:spPr>
          <a:xfrm>
            <a:off x="6203600" y="208675"/>
            <a:ext cx="2799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Racing Divisions</a:t>
            </a:r>
            <a:endParaRPr b="1" sz="2200">
              <a:solidFill>
                <a:srgbClr val="FFFFFF"/>
              </a:solidFill>
            </a:endParaRPr>
          </a:p>
        </p:txBody>
      </p:sp>
      <p:sp>
        <p:nvSpPr>
          <p:cNvPr id="171" name="Google Shape;171;p21"/>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72" name="Google Shape;172;p21"/>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
        <p:nvSpPr>
          <p:cNvPr id="173" name="Google Shape;173;p21"/>
          <p:cNvSpPr txBox="1"/>
          <p:nvPr/>
        </p:nvSpPr>
        <p:spPr>
          <a:xfrm>
            <a:off x="3665325" y="1446975"/>
            <a:ext cx="54024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SK Light Modified</a:t>
            </a:r>
            <a:r>
              <a:rPr lang="en" sz="1700"/>
              <a:t> - The younger sibling to the SK Modified, the “Lights” are a more toned down version. Don’t let that fool you, often the best race of the week</a:t>
            </a:r>
            <a:endParaRPr/>
          </a:p>
        </p:txBody>
      </p:sp>
      <p:sp>
        <p:nvSpPr>
          <p:cNvPr id="174" name="Google Shape;174;p21"/>
          <p:cNvSpPr txBox="1"/>
          <p:nvPr/>
        </p:nvSpPr>
        <p:spPr>
          <a:xfrm>
            <a:off x="455825" y="3351350"/>
            <a:ext cx="4733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Limited Late Model</a:t>
            </a:r>
            <a:r>
              <a:rPr lang="en" sz="1600"/>
              <a:t> - Just like the “Lights” to the SK Modifieds the “Limiteds” are a toned down version of the Late Model. Nearly half of the Late Model drivers have graduated from this division</a:t>
            </a:r>
            <a:endParaRPr sz="1300"/>
          </a:p>
        </p:txBody>
      </p:sp>
      <p:pic>
        <p:nvPicPr>
          <p:cNvPr id="175" name="Google Shape;175;p21"/>
          <p:cNvPicPr preferRelativeResize="0"/>
          <p:nvPr/>
        </p:nvPicPr>
        <p:blipFill rotWithShape="1">
          <a:blip r:embed="rId4">
            <a:alphaModFix/>
          </a:blip>
          <a:srcRect b="1774" l="0" r="0" t="1784"/>
          <a:stretch/>
        </p:blipFill>
        <p:spPr>
          <a:xfrm>
            <a:off x="5189225" y="2416212"/>
            <a:ext cx="3997225" cy="2168364"/>
          </a:xfrm>
          <a:prstGeom prst="rect">
            <a:avLst/>
          </a:prstGeom>
          <a:noFill/>
          <a:ln>
            <a:noFill/>
          </a:ln>
        </p:spPr>
      </p:pic>
      <p:pic>
        <p:nvPicPr>
          <p:cNvPr id="176" name="Google Shape;176;p21"/>
          <p:cNvPicPr preferRelativeResize="0"/>
          <p:nvPr/>
        </p:nvPicPr>
        <p:blipFill rotWithShape="1">
          <a:blip r:embed="rId5">
            <a:alphaModFix/>
          </a:blip>
          <a:srcRect b="1787" l="9730" r="0" t="9292"/>
          <a:stretch/>
        </p:blipFill>
        <p:spPr>
          <a:xfrm>
            <a:off x="122600" y="1306025"/>
            <a:ext cx="3466527" cy="1920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